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 id="2147483684" r:id="rId5"/>
  </p:sldMasterIdLst>
  <p:notesMasterIdLst>
    <p:notesMasterId r:id="rId46"/>
  </p:notesMasterIdLst>
  <p:sldIdLst>
    <p:sldId id="1812" r:id="rId6"/>
    <p:sldId id="1806" r:id="rId7"/>
    <p:sldId id="1776" r:id="rId8"/>
    <p:sldId id="1783" r:id="rId9"/>
    <p:sldId id="1828" r:id="rId10"/>
    <p:sldId id="1821" r:id="rId11"/>
    <p:sldId id="1822" r:id="rId12"/>
    <p:sldId id="1818" r:id="rId13"/>
    <p:sldId id="1819" r:id="rId14"/>
    <p:sldId id="1820" r:id="rId15"/>
    <p:sldId id="1779" r:id="rId16"/>
    <p:sldId id="1843" r:id="rId17"/>
    <p:sldId id="1845" r:id="rId18"/>
    <p:sldId id="1827" r:id="rId19"/>
    <p:sldId id="1826" r:id="rId20"/>
    <p:sldId id="1824" r:id="rId21"/>
    <p:sldId id="1846" r:id="rId22"/>
    <p:sldId id="1851" r:id="rId23"/>
    <p:sldId id="1847" r:id="rId24"/>
    <p:sldId id="1849" r:id="rId25"/>
    <p:sldId id="1857" r:id="rId26"/>
    <p:sldId id="1850" r:id="rId27"/>
    <p:sldId id="1852" r:id="rId28"/>
    <p:sldId id="1814" r:id="rId29"/>
    <p:sldId id="1853" r:id="rId30"/>
    <p:sldId id="1842" r:id="rId31"/>
    <p:sldId id="1854" r:id="rId32"/>
    <p:sldId id="1855" r:id="rId33"/>
    <p:sldId id="1856" r:id="rId34"/>
    <p:sldId id="1787" r:id="rId35"/>
    <p:sldId id="1836" r:id="rId36"/>
    <p:sldId id="1837" r:id="rId37"/>
    <p:sldId id="1838" r:id="rId38"/>
    <p:sldId id="1840" r:id="rId39"/>
    <p:sldId id="1839" r:id="rId40"/>
    <p:sldId id="1816" r:id="rId41"/>
    <p:sldId id="1858" r:id="rId42"/>
    <p:sldId id="1807" r:id="rId43"/>
    <p:sldId id="1791" r:id="rId44"/>
    <p:sldId id="1811" r:id="rId45"/>
  </p:sldIdLst>
  <p:sldSz cx="12192000" cy="6858000"/>
  <p:notesSz cx="7086600" cy="86868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24C13F5-67A8-48BF-9144-C5F4E2D6CB5D}">
          <p14:sldIdLst>
            <p14:sldId id="1812"/>
            <p14:sldId id="1806"/>
            <p14:sldId id="1776"/>
            <p14:sldId id="1783"/>
            <p14:sldId id="1828"/>
            <p14:sldId id="1821"/>
            <p14:sldId id="1822"/>
            <p14:sldId id="1818"/>
            <p14:sldId id="1819"/>
            <p14:sldId id="1820"/>
            <p14:sldId id="1779"/>
            <p14:sldId id="1843"/>
            <p14:sldId id="1845"/>
            <p14:sldId id="1827"/>
            <p14:sldId id="1826"/>
            <p14:sldId id="1824"/>
            <p14:sldId id="1846"/>
            <p14:sldId id="1851"/>
            <p14:sldId id="1847"/>
            <p14:sldId id="1849"/>
            <p14:sldId id="1857"/>
            <p14:sldId id="1850"/>
            <p14:sldId id="1852"/>
            <p14:sldId id="1814"/>
            <p14:sldId id="1853"/>
            <p14:sldId id="1842"/>
            <p14:sldId id="1854"/>
            <p14:sldId id="1855"/>
            <p14:sldId id="1856"/>
            <p14:sldId id="1787"/>
            <p14:sldId id="1836"/>
            <p14:sldId id="1837"/>
            <p14:sldId id="1838"/>
            <p14:sldId id="1840"/>
            <p14:sldId id="1839"/>
            <p14:sldId id="1816"/>
            <p14:sldId id="1858"/>
            <p14:sldId id="1807"/>
            <p14:sldId id="1791"/>
            <p14:sldId id="181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13F1C76-9A84-14D3-EDE2-382286DC19A1}" name="Amutah, Chimaobi" initials="AC" userId="S::camutah@doe.nj.gov::03e02579-04b1-4c0d-a202-7523ed5da14b" providerId="AD"/>
  <p188:author id="{CF9EC8CA-4CEF-8F20-83A9-511A4092F246}" name="Irizarry-Clark, Reina" initials="IR" userId="S::rclark@doe.nj.gov::ac29f117-327a-49da-bdde-becfa4812d5b" providerId="AD"/>
  <p188:author id="{ECFF5DE9-F824-791C-497E-4A5DCF39CBB5}" name="Norcross, Matthew" initials="NM" userId="S::mnorcros@doe.nj.gov::c2189c6d-f39a-4c23-858c-5aea0a91c62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Waddell, Azan" initials="WA" lastIdx="3" clrIdx="0">
    <p:extLst>
      <p:ext uri="{19B8F6BF-5375-455C-9EA6-DF929625EA0E}">
        <p15:presenceInfo xmlns:p15="http://schemas.microsoft.com/office/powerpoint/2012/main" userId="S::awaddell@doe.nj.gov::95ed5df3-1b3b-439a-83ef-c12dd8fb71d4" providerId="AD"/>
      </p:ext>
    </p:extLst>
  </p:cmAuthor>
  <p:cmAuthor id="2" name="Wilhelmi-Guay, Lindsay" initials="WL" lastIdx="5" clrIdx="1">
    <p:extLst>
      <p:ext uri="{19B8F6BF-5375-455C-9EA6-DF929625EA0E}">
        <p15:presenceInfo xmlns:p15="http://schemas.microsoft.com/office/powerpoint/2012/main" userId="S::lguay@doe.nj.gov::682a484a-5da0-419e-94c3-712e48c5214a" providerId="AD"/>
      </p:ext>
    </p:extLst>
  </p:cmAuthor>
  <p:cmAuthor id="3" name="Irizarry-Clark, Reina" initials="RI" lastIdx="1" clrIdx="2">
    <p:extLst>
      <p:ext uri="{19B8F6BF-5375-455C-9EA6-DF929625EA0E}">
        <p15:presenceInfo xmlns:p15="http://schemas.microsoft.com/office/powerpoint/2012/main" userId="S::rclark@doe.nj.gov::ac29f117-327a-49da-bdde-becfa4812d5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57EE53-DF7B-5DD1-F995-AE94F64F983A}" v="3120" dt="2024-02-07T04:40:22.543"/>
    <p1510:client id="{2FCD4975-9BA4-4D8C-935F-C90588D38E92}" v="2186" dt="2024-02-07T14:54:17.933"/>
    <p1510:client id="{6469080B-611E-4970-B1F1-F6C5804CEA80}" v="1665" dt="2024-02-07T10:30:53.684"/>
    <p1510:client id="{6DFE1B7A-BF01-59CF-302F-81AD89521597}" v="209" dt="2024-02-06T16:16:36.190"/>
    <p1510:client id="{7F049A14-BB77-BED7-09DA-D2FBA144B3F9}" v="95" vWet="96" dt="2024-02-07T14:16:07.7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144"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amutah\Documents\Data%20Cleanliness\Error%20Spreadsheets%20-%20July%202019\All%20Submissions%20(July%202019)%20(Redacted).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[All Submissions (July 2019) (Redacted).xlsx]PivotTables!PivotTable1</c:name>
    <c:fmtId val="5"/>
  </c:pivotSource>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Portal Error Descriptions</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ivotFmts>
      <c:pivotFmt>
        <c:idx val="0"/>
        <c:spPr>
          <a:solidFill>
            <a:schemeClr val="accent6"/>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6"/>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6"/>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6"/>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6"/>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0.26426235902267542"/>
          <c:y val="0.14509073902772643"/>
          <c:w val="0.69721147928364646"/>
          <c:h val="0.76249092328274137"/>
        </c:manualLayout>
      </c:layout>
      <c:barChart>
        <c:barDir val="bar"/>
        <c:grouping val="clustered"/>
        <c:varyColors val="0"/>
        <c:ser>
          <c:idx val="0"/>
          <c:order val="0"/>
          <c:tx>
            <c:strRef>
              <c:f>PivotTables!$B$143</c:f>
              <c:strCache>
                <c:ptCount val="1"/>
                <c:pt idx="0">
                  <c:v>Total</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PivotTables!$A$144:$A$159</c:f>
              <c:strCache>
                <c:ptCount val="15"/>
                <c:pt idx="0">
                  <c:v>Invalid Value - Characters</c:v>
                </c:pt>
                <c:pt idx="1">
                  <c:v>Valud Invalid - Characters</c:v>
                </c:pt>
                <c:pt idx="2">
                  <c:v>Invalid Data</c:v>
                </c:pt>
                <c:pt idx="3">
                  <c:v>Person Missing</c:v>
                </c:pt>
                <c:pt idx="4">
                  <c:v>Duplicate Record</c:v>
                </c:pt>
                <c:pt idx="5">
                  <c:v>Valid Invalid - Coding</c:v>
                </c:pt>
                <c:pt idx="6">
                  <c:v>Value Invalid - Characters</c:v>
                </c:pt>
                <c:pt idx="7">
                  <c:v>Value Invalid - Other</c:v>
                </c:pt>
                <c:pt idx="8">
                  <c:v>Combo Invalid</c:v>
                </c:pt>
                <c:pt idx="9">
                  <c:v>Value Invalid - Coding</c:v>
                </c:pt>
                <c:pt idx="10">
                  <c:v>Date Invalid</c:v>
                </c:pt>
                <c:pt idx="11">
                  <c:v>Value Invalid</c:v>
                </c:pt>
                <c:pt idx="12">
                  <c:v>Mismatch</c:v>
                </c:pt>
                <c:pt idx="13">
                  <c:v>N/A</c:v>
                </c:pt>
                <c:pt idx="14">
                  <c:v>Field Blank</c:v>
                </c:pt>
              </c:strCache>
            </c:strRef>
          </c:cat>
          <c:val>
            <c:numRef>
              <c:f>PivotTables!$B$144:$B$159</c:f>
              <c:numCache>
                <c:formatCode>General</c:formatCode>
                <c:ptCount val="15"/>
                <c:pt idx="0">
                  <c:v>1</c:v>
                </c:pt>
                <c:pt idx="1">
                  <c:v>1</c:v>
                </c:pt>
                <c:pt idx="2">
                  <c:v>1</c:v>
                </c:pt>
                <c:pt idx="3">
                  <c:v>111</c:v>
                </c:pt>
                <c:pt idx="4">
                  <c:v>671</c:v>
                </c:pt>
                <c:pt idx="5">
                  <c:v>2723</c:v>
                </c:pt>
                <c:pt idx="6">
                  <c:v>3678</c:v>
                </c:pt>
                <c:pt idx="7">
                  <c:v>3682</c:v>
                </c:pt>
                <c:pt idx="8">
                  <c:v>4805</c:v>
                </c:pt>
                <c:pt idx="9">
                  <c:v>5796</c:v>
                </c:pt>
                <c:pt idx="10">
                  <c:v>6735</c:v>
                </c:pt>
                <c:pt idx="11">
                  <c:v>21750</c:v>
                </c:pt>
                <c:pt idx="12">
                  <c:v>26924</c:v>
                </c:pt>
                <c:pt idx="13">
                  <c:v>38771</c:v>
                </c:pt>
                <c:pt idx="14">
                  <c:v>117597</c:v>
                </c:pt>
              </c:numCache>
            </c:numRef>
          </c:val>
          <c:extLst>
            <c:ext xmlns:c16="http://schemas.microsoft.com/office/drawing/2014/chart" uri="{C3380CC4-5D6E-409C-BE32-E72D297353CC}">
              <c16:uniqueId val="{00000000-2D2B-4848-9B08-F81879690C7A}"/>
            </c:ext>
          </c:extLst>
        </c:ser>
        <c:dLbls>
          <c:showLegendKey val="0"/>
          <c:showVal val="0"/>
          <c:showCatName val="0"/>
          <c:showSerName val="0"/>
          <c:showPercent val="0"/>
          <c:showBubbleSize val="0"/>
        </c:dLbls>
        <c:gapWidth val="115"/>
        <c:overlap val="-20"/>
        <c:axId val="702339464"/>
        <c:axId val="702337496"/>
      </c:barChart>
      <c:valAx>
        <c:axId val="702337496"/>
        <c:scaling>
          <c:orientation val="minMax"/>
        </c:scaling>
        <c:delete val="0"/>
        <c:axPos val="b"/>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02339464"/>
        <c:crosses val="autoZero"/>
        <c:crossBetween val="between"/>
      </c:valAx>
      <c:catAx>
        <c:axId val="702339464"/>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02337496"/>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23B370-0185-472D-9D19-A182164EA3F1}" type="doc">
      <dgm:prSet loTypeId="urn:microsoft.com/office/officeart/2005/8/layout/hierarchy1" loCatId="hierarchy" qsTypeId="urn:microsoft.com/office/officeart/2005/8/quickstyle/simple5" qsCatId="simple" csTypeId="urn:microsoft.com/office/officeart/2005/8/colors/accent1_2" csCatId="accent1" phldr="1"/>
      <dgm:spPr/>
      <dgm:t>
        <a:bodyPr/>
        <a:lstStyle/>
        <a:p>
          <a:endParaRPr lang="en-US"/>
        </a:p>
      </dgm:t>
    </dgm:pt>
    <dgm:pt modelId="{5B8D9F31-A60F-4175-AC42-850DB59CE2E7}">
      <dgm:prSet/>
      <dgm:spPr/>
      <dgm:t>
        <a:bodyPr/>
        <a:lstStyle/>
        <a:p>
          <a:r>
            <a:rPr lang="en-US"/>
            <a:t>Schools that have met the criteria to be eligible to exit comprehensive support and improvement (CSI), additional targeted support and improvement (ATSI), and/or targeted status and improvement (TSI), will be effective as of June 30, 2024.</a:t>
          </a:r>
        </a:p>
      </dgm:t>
    </dgm:pt>
    <dgm:pt modelId="{2CBAFCFA-9630-4BC5-B298-F387E1A99A19}" type="parTrans" cxnId="{9DB30458-72B8-4717-A930-CDE538FC61C0}">
      <dgm:prSet/>
      <dgm:spPr/>
      <dgm:t>
        <a:bodyPr/>
        <a:lstStyle/>
        <a:p>
          <a:endParaRPr lang="en-US"/>
        </a:p>
      </dgm:t>
    </dgm:pt>
    <dgm:pt modelId="{7460C5C9-E96E-4005-961D-DD032470B82F}" type="sibTrans" cxnId="{9DB30458-72B8-4717-A930-CDE538FC61C0}">
      <dgm:prSet/>
      <dgm:spPr/>
      <dgm:t>
        <a:bodyPr/>
        <a:lstStyle/>
        <a:p>
          <a:endParaRPr lang="en-US"/>
        </a:p>
      </dgm:t>
    </dgm:pt>
    <dgm:pt modelId="{9F917696-9D20-4336-AB45-FAA6BF4F780A}">
      <dgm:prSet/>
      <dgm:spPr/>
      <dgm:t>
        <a:bodyPr/>
        <a:lstStyle/>
        <a:p>
          <a:r>
            <a:rPr lang="en-US"/>
            <a:t>Eligible CSI, ATSI, and TSI schools </a:t>
          </a:r>
          <a:r>
            <a:rPr lang="en-US" b="1"/>
            <a:t>must continue</a:t>
          </a:r>
          <a:r>
            <a:rPr lang="en-US"/>
            <a:t> to implement, and progress monitor their approved Annual School Plan (ASP) for the 2023-2024 school year.</a:t>
          </a:r>
        </a:p>
      </dgm:t>
    </dgm:pt>
    <dgm:pt modelId="{B59FD34C-C47D-46B9-827C-38CB7B956DB2}" type="parTrans" cxnId="{D55C917E-135B-460D-BCB5-F5821748B4CE}">
      <dgm:prSet/>
      <dgm:spPr/>
      <dgm:t>
        <a:bodyPr/>
        <a:lstStyle/>
        <a:p>
          <a:endParaRPr lang="en-US"/>
        </a:p>
      </dgm:t>
    </dgm:pt>
    <dgm:pt modelId="{87BAEF74-5410-4FA4-B782-7D34A3BAB6E0}" type="sibTrans" cxnId="{D55C917E-135B-460D-BCB5-F5821748B4CE}">
      <dgm:prSet/>
      <dgm:spPr/>
      <dgm:t>
        <a:bodyPr/>
        <a:lstStyle/>
        <a:p>
          <a:endParaRPr lang="en-US"/>
        </a:p>
      </dgm:t>
    </dgm:pt>
    <dgm:pt modelId="{607354B2-BE9C-4B8B-9826-B7CE4646F662}" type="pres">
      <dgm:prSet presAssocID="{C023B370-0185-472D-9D19-A182164EA3F1}" presName="hierChild1" presStyleCnt="0">
        <dgm:presLayoutVars>
          <dgm:chPref val="1"/>
          <dgm:dir/>
          <dgm:animOne val="branch"/>
          <dgm:animLvl val="lvl"/>
          <dgm:resizeHandles/>
        </dgm:presLayoutVars>
      </dgm:prSet>
      <dgm:spPr/>
    </dgm:pt>
    <dgm:pt modelId="{515C4651-9422-4B86-840B-AE7EB1AC2498}" type="pres">
      <dgm:prSet presAssocID="{5B8D9F31-A60F-4175-AC42-850DB59CE2E7}" presName="hierRoot1" presStyleCnt="0"/>
      <dgm:spPr/>
    </dgm:pt>
    <dgm:pt modelId="{6FDA3337-705B-4630-8FA1-5CAE2795BCF2}" type="pres">
      <dgm:prSet presAssocID="{5B8D9F31-A60F-4175-AC42-850DB59CE2E7}" presName="composite" presStyleCnt="0"/>
      <dgm:spPr/>
    </dgm:pt>
    <dgm:pt modelId="{C2E87580-C03F-4CE9-969F-B12EEA3818F4}" type="pres">
      <dgm:prSet presAssocID="{5B8D9F31-A60F-4175-AC42-850DB59CE2E7}" presName="background" presStyleLbl="node0" presStyleIdx="0" presStyleCnt="2"/>
      <dgm:spPr/>
    </dgm:pt>
    <dgm:pt modelId="{C37E6899-45C8-4885-8862-8FAC829A3DC9}" type="pres">
      <dgm:prSet presAssocID="{5B8D9F31-A60F-4175-AC42-850DB59CE2E7}" presName="text" presStyleLbl="fgAcc0" presStyleIdx="0" presStyleCnt="2">
        <dgm:presLayoutVars>
          <dgm:chPref val="3"/>
        </dgm:presLayoutVars>
      </dgm:prSet>
      <dgm:spPr/>
    </dgm:pt>
    <dgm:pt modelId="{2B83F6C0-0C16-4786-B799-896927631AED}" type="pres">
      <dgm:prSet presAssocID="{5B8D9F31-A60F-4175-AC42-850DB59CE2E7}" presName="hierChild2" presStyleCnt="0"/>
      <dgm:spPr/>
    </dgm:pt>
    <dgm:pt modelId="{4815D035-E312-49B5-8351-41466F7024DA}" type="pres">
      <dgm:prSet presAssocID="{9F917696-9D20-4336-AB45-FAA6BF4F780A}" presName="hierRoot1" presStyleCnt="0"/>
      <dgm:spPr/>
    </dgm:pt>
    <dgm:pt modelId="{72529220-792D-467A-B6C3-8C7B7B64BC40}" type="pres">
      <dgm:prSet presAssocID="{9F917696-9D20-4336-AB45-FAA6BF4F780A}" presName="composite" presStyleCnt="0"/>
      <dgm:spPr/>
    </dgm:pt>
    <dgm:pt modelId="{BC207F95-5EB8-4067-A856-77ACACFF5B48}" type="pres">
      <dgm:prSet presAssocID="{9F917696-9D20-4336-AB45-FAA6BF4F780A}" presName="background" presStyleLbl="node0" presStyleIdx="1" presStyleCnt="2"/>
      <dgm:spPr/>
    </dgm:pt>
    <dgm:pt modelId="{672415A9-5AE5-4FE3-A336-3CCA2806604A}" type="pres">
      <dgm:prSet presAssocID="{9F917696-9D20-4336-AB45-FAA6BF4F780A}" presName="text" presStyleLbl="fgAcc0" presStyleIdx="1" presStyleCnt="2">
        <dgm:presLayoutVars>
          <dgm:chPref val="3"/>
        </dgm:presLayoutVars>
      </dgm:prSet>
      <dgm:spPr/>
    </dgm:pt>
    <dgm:pt modelId="{58DDDA15-5F7C-49D8-BCB8-6A94D9302A6D}" type="pres">
      <dgm:prSet presAssocID="{9F917696-9D20-4336-AB45-FAA6BF4F780A}" presName="hierChild2" presStyleCnt="0"/>
      <dgm:spPr/>
    </dgm:pt>
  </dgm:ptLst>
  <dgm:cxnLst>
    <dgm:cxn modelId="{B91F670E-84ED-4355-A674-12D33DCEFBC2}" type="presOf" srcId="{9F917696-9D20-4336-AB45-FAA6BF4F780A}" destId="{672415A9-5AE5-4FE3-A336-3CCA2806604A}" srcOrd="0" destOrd="0" presId="urn:microsoft.com/office/officeart/2005/8/layout/hierarchy1"/>
    <dgm:cxn modelId="{82CF3B60-3DA4-459A-9C5D-0845C0AA12F1}" type="presOf" srcId="{5B8D9F31-A60F-4175-AC42-850DB59CE2E7}" destId="{C37E6899-45C8-4885-8862-8FAC829A3DC9}" srcOrd="0" destOrd="0" presId="urn:microsoft.com/office/officeart/2005/8/layout/hierarchy1"/>
    <dgm:cxn modelId="{9DB30458-72B8-4717-A930-CDE538FC61C0}" srcId="{C023B370-0185-472D-9D19-A182164EA3F1}" destId="{5B8D9F31-A60F-4175-AC42-850DB59CE2E7}" srcOrd="0" destOrd="0" parTransId="{2CBAFCFA-9630-4BC5-B298-F387E1A99A19}" sibTransId="{7460C5C9-E96E-4005-961D-DD032470B82F}"/>
    <dgm:cxn modelId="{D55C917E-135B-460D-BCB5-F5821748B4CE}" srcId="{C023B370-0185-472D-9D19-A182164EA3F1}" destId="{9F917696-9D20-4336-AB45-FAA6BF4F780A}" srcOrd="1" destOrd="0" parTransId="{B59FD34C-C47D-46B9-827C-38CB7B956DB2}" sibTransId="{87BAEF74-5410-4FA4-B782-7D34A3BAB6E0}"/>
    <dgm:cxn modelId="{CE2F2BF4-8F62-42BA-ABE5-FAF73C96C9E0}" type="presOf" srcId="{C023B370-0185-472D-9D19-A182164EA3F1}" destId="{607354B2-BE9C-4B8B-9826-B7CE4646F662}" srcOrd="0" destOrd="0" presId="urn:microsoft.com/office/officeart/2005/8/layout/hierarchy1"/>
    <dgm:cxn modelId="{B9F817DA-8967-44A5-883A-69190223C623}" type="presParOf" srcId="{607354B2-BE9C-4B8B-9826-B7CE4646F662}" destId="{515C4651-9422-4B86-840B-AE7EB1AC2498}" srcOrd="0" destOrd="0" presId="urn:microsoft.com/office/officeart/2005/8/layout/hierarchy1"/>
    <dgm:cxn modelId="{2389119E-2729-40FA-BFBE-1ABFF2216B3C}" type="presParOf" srcId="{515C4651-9422-4B86-840B-AE7EB1AC2498}" destId="{6FDA3337-705B-4630-8FA1-5CAE2795BCF2}" srcOrd="0" destOrd="0" presId="urn:microsoft.com/office/officeart/2005/8/layout/hierarchy1"/>
    <dgm:cxn modelId="{479D93A7-42A2-4470-9AE4-124049FF48FB}" type="presParOf" srcId="{6FDA3337-705B-4630-8FA1-5CAE2795BCF2}" destId="{C2E87580-C03F-4CE9-969F-B12EEA3818F4}" srcOrd="0" destOrd="0" presId="urn:microsoft.com/office/officeart/2005/8/layout/hierarchy1"/>
    <dgm:cxn modelId="{7D0DE921-C825-41C8-87ED-86B2141E9E27}" type="presParOf" srcId="{6FDA3337-705B-4630-8FA1-5CAE2795BCF2}" destId="{C37E6899-45C8-4885-8862-8FAC829A3DC9}" srcOrd="1" destOrd="0" presId="urn:microsoft.com/office/officeart/2005/8/layout/hierarchy1"/>
    <dgm:cxn modelId="{AEC01CCD-96E3-4DF4-B838-E47BFFEAD57A}" type="presParOf" srcId="{515C4651-9422-4B86-840B-AE7EB1AC2498}" destId="{2B83F6C0-0C16-4786-B799-896927631AED}" srcOrd="1" destOrd="0" presId="urn:microsoft.com/office/officeart/2005/8/layout/hierarchy1"/>
    <dgm:cxn modelId="{56017DA6-76C2-40B8-B5DB-603EE8E4A688}" type="presParOf" srcId="{607354B2-BE9C-4B8B-9826-B7CE4646F662}" destId="{4815D035-E312-49B5-8351-41466F7024DA}" srcOrd="1" destOrd="0" presId="urn:microsoft.com/office/officeart/2005/8/layout/hierarchy1"/>
    <dgm:cxn modelId="{D61B7CD0-19D6-4634-A009-A963240E6F06}" type="presParOf" srcId="{4815D035-E312-49B5-8351-41466F7024DA}" destId="{72529220-792D-467A-B6C3-8C7B7B64BC40}" srcOrd="0" destOrd="0" presId="urn:microsoft.com/office/officeart/2005/8/layout/hierarchy1"/>
    <dgm:cxn modelId="{EF696F70-65BF-4493-9BEB-B783BD0877A2}" type="presParOf" srcId="{72529220-792D-467A-B6C3-8C7B7B64BC40}" destId="{BC207F95-5EB8-4067-A856-77ACACFF5B48}" srcOrd="0" destOrd="0" presId="urn:microsoft.com/office/officeart/2005/8/layout/hierarchy1"/>
    <dgm:cxn modelId="{E28718EB-C609-4A5B-AD1E-DDE2B49185E2}" type="presParOf" srcId="{72529220-792D-467A-B6C3-8C7B7B64BC40}" destId="{672415A9-5AE5-4FE3-A336-3CCA2806604A}" srcOrd="1" destOrd="0" presId="urn:microsoft.com/office/officeart/2005/8/layout/hierarchy1"/>
    <dgm:cxn modelId="{5DBBFF57-3F00-46A9-919D-8AD3B43F9091}" type="presParOf" srcId="{4815D035-E312-49B5-8351-41466F7024DA}" destId="{58DDDA15-5F7C-49D8-BCB8-6A94D9302A6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B8E729-6808-4035-9866-B13F254BFD1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5FBAD4F-AD3F-4927-9E47-2741C609C941}">
      <dgm:prSet/>
      <dgm:spPr/>
      <dgm:t>
        <a:bodyPr/>
        <a:lstStyle/>
        <a:p>
          <a:pPr>
            <a:lnSpc>
              <a:spcPct val="100000"/>
            </a:lnSpc>
          </a:pPr>
          <a:r>
            <a:rPr lang="en-US" b="1"/>
            <a:t>Bi-Weekly</a:t>
          </a:r>
          <a:r>
            <a:rPr lang="en-US"/>
            <a:t>-Review progress of action steps toward implementation of the evidence-based practices discuss who is responsible for enacting step and gather feedback </a:t>
          </a:r>
        </a:p>
      </dgm:t>
    </dgm:pt>
    <dgm:pt modelId="{94B717C5-BD1B-4440-BC3E-4185BE76B3E6}" type="parTrans" cxnId="{FE9C0B2E-729C-4F04-9E4E-7DBEB804CA74}">
      <dgm:prSet/>
      <dgm:spPr/>
      <dgm:t>
        <a:bodyPr/>
        <a:lstStyle/>
        <a:p>
          <a:endParaRPr lang="en-US"/>
        </a:p>
      </dgm:t>
    </dgm:pt>
    <dgm:pt modelId="{3E4481D6-529A-4E5E-8CB7-CDAB64DD03A9}" type="sibTrans" cxnId="{FE9C0B2E-729C-4F04-9E4E-7DBEB804CA74}">
      <dgm:prSet/>
      <dgm:spPr/>
      <dgm:t>
        <a:bodyPr/>
        <a:lstStyle/>
        <a:p>
          <a:endParaRPr lang="en-US"/>
        </a:p>
      </dgm:t>
    </dgm:pt>
    <dgm:pt modelId="{7BB71CC7-5E44-4EF5-90B8-E0765323B974}">
      <dgm:prSet/>
      <dgm:spPr/>
      <dgm:t>
        <a:bodyPr/>
        <a:lstStyle/>
        <a:p>
          <a:pPr>
            <a:lnSpc>
              <a:spcPct val="100000"/>
            </a:lnSpc>
          </a:pPr>
          <a:r>
            <a:rPr lang="en-US" b="1"/>
            <a:t>Monthly-</a:t>
          </a:r>
          <a:r>
            <a:rPr lang="en-US"/>
            <a:t>Review progress with implementation and discuss and agree upon next steps to address action steps that are not on track</a:t>
          </a:r>
        </a:p>
      </dgm:t>
    </dgm:pt>
    <dgm:pt modelId="{D8364D9C-CB70-4ACC-9A01-83B3DE3EC00B}" type="parTrans" cxnId="{43A64542-AE83-4D8A-8EB1-9B0B8A836C13}">
      <dgm:prSet/>
      <dgm:spPr/>
      <dgm:t>
        <a:bodyPr/>
        <a:lstStyle/>
        <a:p>
          <a:endParaRPr lang="en-US"/>
        </a:p>
      </dgm:t>
    </dgm:pt>
    <dgm:pt modelId="{511C41AC-E413-4A6B-B2B7-99352478E7FC}" type="sibTrans" cxnId="{43A64542-AE83-4D8A-8EB1-9B0B8A836C13}">
      <dgm:prSet/>
      <dgm:spPr/>
      <dgm:t>
        <a:bodyPr/>
        <a:lstStyle/>
        <a:p>
          <a:endParaRPr lang="en-US"/>
        </a:p>
      </dgm:t>
    </dgm:pt>
    <dgm:pt modelId="{751878E5-06E7-48FA-9AD2-45336712C33C}">
      <dgm:prSet/>
      <dgm:spPr/>
      <dgm:t>
        <a:bodyPr/>
        <a:lstStyle/>
        <a:p>
          <a:pPr>
            <a:lnSpc>
              <a:spcPct val="100000"/>
            </a:lnSpc>
          </a:pPr>
          <a:r>
            <a:rPr lang="en-US" b="1"/>
            <a:t>Quarterly-</a:t>
          </a:r>
          <a:r>
            <a:rPr lang="en-US"/>
            <a:t> Determine if interim goals and being met and if the school is on track to meet the overall SMART goals.  The School Leadership Team commits to specific next steps to adjust or stop/start actions if needed.  The LEA is knowledgeable about the progress of the plan and commits to supporting the school as needed</a:t>
          </a:r>
        </a:p>
      </dgm:t>
    </dgm:pt>
    <dgm:pt modelId="{A9A3E9E8-B483-4A38-9F14-3CC43540516D}" type="parTrans" cxnId="{CE5D16E8-5B6E-4E2F-A925-B60C293DDAAC}">
      <dgm:prSet/>
      <dgm:spPr/>
      <dgm:t>
        <a:bodyPr/>
        <a:lstStyle/>
        <a:p>
          <a:endParaRPr lang="en-US"/>
        </a:p>
      </dgm:t>
    </dgm:pt>
    <dgm:pt modelId="{EBEA91F5-ECDA-4252-B30B-701F37DD2075}" type="sibTrans" cxnId="{CE5D16E8-5B6E-4E2F-A925-B60C293DDAAC}">
      <dgm:prSet/>
      <dgm:spPr/>
      <dgm:t>
        <a:bodyPr/>
        <a:lstStyle/>
        <a:p>
          <a:endParaRPr lang="en-US"/>
        </a:p>
      </dgm:t>
    </dgm:pt>
    <dgm:pt modelId="{C996951B-304A-4985-8226-2CBC0366B0DD}" type="pres">
      <dgm:prSet presAssocID="{B7B8E729-6808-4035-9866-B13F254BFD15}" presName="root" presStyleCnt="0">
        <dgm:presLayoutVars>
          <dgm:dir/>
          <dgm:resizeHandles val="exact"/>
        </dgm:presLayoutVars>
      </dgm:prSet>
      <dgm:spPr/>
    </dgm:pt>
    <dgm:pt modelId="{DA17DEF5-6673-4834-95BB-806792ACDB38}" type="pres">
      <dgm:prSet presAssocID="{05FBAD4F-AD3F-4927-9E47-2741C609C941}" presName="compNode" presStyleCnt="0"/>
      <dgm:spPr/>
    </dgm:pt>
    <dgm:pt modelId="{4922CDDB-4D2F-402B-8C8F-9570F49C0702}" type="pres">
      <dgm:prSet presAssocID="{05FBAD4F-AD3F-4927-9E47-2741C609C941}" presName="bgRect" presStyleLbl="bgShp" presStyleIdx="0" presStyleCnt="3"/>
      <dgm:spPr/>
    </dgm:pt>
    <dgm:pt modelId="{15443E0C-7C58-43EF-A2AE-586A7256AA02}" type="pres">
      <dgm:prSet presAssocID="{05FBAD4F-AD3F-4927-9E47-2741C609C94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EAA3D458-9B68-461B-9C7C-65C903172A77}" type="pres">
      <dgm:prSet presAssocID="{05FBAD4F-AD3F-4927-9E47-2741C609C941}" presName="spaceRect" presStyleCnt="0"/>
      <dgm:spPr/>
    </dgm:pt>
    <dgm:pt modelId="{87949410-6DF1-4376-9954-ACE5792D37DC}" type="pres">
      <dgm:prSet presAssocID="{05FBAD4F-AD3F-4927-9E47-2741C609C941}" presName="parTx" presStyleLbl="revTx" presStyleIdx="0" presStyleCnt="3">
        <dgm:presLayoutVars>
          <dgm:chMax val="0"/>
          <dgm:chPref val="0"/>
        </dgm:presLayoutVars>
      </dgm:prSet>
      <dgm:spPr/>
    </dgm:pt>
    <dgm:pt modelId="{62014D1F-79AB-4FA9-A403-2D23081F8703}" type="pres">
      <dgm:prSet presAssocID="{3E4481D6-529A-4E5E-8CB7-CDAB64DD03A9}" presName="sibTrans" presStyleCnt="0"/>
      <dgm:spPr/>
    </dgm:pt>
    <dgm:pt modelId="{8E6FEB2B-72B8-4EC9-BDDB-3C1CF668AA4E}" type="pres">
      <dgm:prSet presAssocID="{7BB71CC7-5E44-4EF5-90B8-E0765323B974}" presName="compNode" presStyleCnt="0"/>
      <dgm:spPr/>
    </dgm:pt>
    <dgm:pt modelId="{F0A1BFAD-578C-4943-BB86-F3824F35EF4E}" type="pres">
      <dgm:prSet presAssocID="{7BB71CC7-5E44-4EF5-90B8-E0765323B974}" presName="bgRect" presStyleLbl="bgShp" presStyleIdx="1" presStyleCnt="3"/>
      <dgm:spPr/>
    </dgm:pt>
    <dgm:pt modelId="{B7A5C7C9-B429-4979-9698-B1C98FF31B40}" type="pres">
      <dgm:prSet presAssocID="{7BB71CC7-5E44-4EF5-90B8-E0765323B97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eting"/>
        </a:ext>
      </dgm:extLst>
    </dgm:pt>
    <dgm:pt modelId="{39B02050-4998-4D09-8B33-FF3086A6C901}" type="pres">
      <dgm:prSet presAssocID="{7BB71CC7-5E44-4EF5-90B8-E0765323B974}" presName="spaceRect" presStyleCnt="0"/>
      <dgm:spPr/>
    </dgm:pt>
    <dgm:pt modelId="{B4E7F652-12E0-4DBA-9FC1-98D695BE5E42}" type="pres">
      <dgm:prSet presAssocID="{7BB71CC7-5E44-4EF5-90B8-E0765323B974}" presName="parTx" presStyleLbl="revTx" presStyleIdx="1" presStyleCnt="3">
        <dgm:presLayoutVars>
          <dgm:chMax val="0"/>
          <dgm:chPref val="0"/>
        </dgm:presLayoutVars>
      </dgm:prSet>
      <dgm:spPr/>
    </dgm:pt>
    <dgm:pt modelId="{AD755E29-B30D-4A5A-89F4-E0617DF4BBD8}" type="pres">
      <dgm:prSet presAssocID="{511C41AC-E413-4A6B-B2B7-99352478E7FC}" presName="sibTrans" presStyleCnt="0"/>
      <dgm:spPr/>
    </dgm:pt>
    <dgm:pt modelId="{507FED22-A936-49E1-B45D-76C6A175D244}" type="pres">
      <dgm:prSet presAssocID="{751878E5-06E7-48FA-9AD2-45336712C33C}" presName="compNode" presStyleCnt="0"/>
      <dgm:spPr/>
    </dgm:pt>
    <dgm:pt modelId="{E416299C-92BA-4B4D-87B3-5B439DF2A4CA}" type="pres">
      <dgm:prSet presAssocID="{751878E5-06E7-48FA-9AD2-45336712C33C}" presName="bgRect" presStyleLbl="bgShp" presStyleIdx="2" presStyleCnt="3"/>
      <dgm:spPr/>
    </dgm:pt>
    <dgm:pt modelId="{320A9C45-FF10-4B17-9C38-C0A4F00107B5}" type="pres">
      <dgm:prSet presAssocID="{751878E5-06E7-48FA-9AD2-45336712C33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llseye"/>
        </a:ext>
      </dgm:extLst>
    </dgm:pt>
    <dgm:pt modelId="{642FFCA9-9522-4B2A-9E89-A3104D232FE0}" type="pres">
      <dgm:prSet presAssocID="{751878E5-06E7-48FA-9AD2-45336712C33C}" presName="spaceRect" presStyleCnt="0"/>
      <dgm:spPr/>
    </dgm:pt>
    <dgm:pt modelId="{00731D48-6890-4B76-87D2-7E866E132930}" type="pres">
      <dgm:prSet presAssocID="{751878E5-06E7-48FA-9AD2-45336712C33C}" presName="parTx" presStyleLbl="revTx" presStyleIdx="2" presStyleCnt="3">
        <dgm:presLayoutVars>
          <dgm:chMax val="0"/>
          <dgm:chPref val="0"/>
        </dgm:presLayoutVars>
      </dgm:prSet>
      <dgm:spPr/>
    </dgm:pt>
  </dgm:ptLst>
  <dgm:cxnLst>
    <dgm:cxn modelId="{C8CB3C05-790C-4712-B5BC-9A92B4CC19C3}" type="presOf" srcId="{751878E5-06E7-48FA-9AD2-45336712C33C}" destId="{00731D48-6890-4B76-87D2-7E866E132930}" srcOrd="0" destOrd="0" presId="urn:microsoft.com/office/officeart/2018/2/layout/IconVerticalSolidList"/>
    <dgm:cxn modelId="{0F1ED61F-837D-4D22-9811-26F7AD1DBBA4}" type="presOf" srcId="{7BB71CC7-5E44-4EF5-90B8-E0765323B974}" destId="{B4E7F652-12E0-4DBA-9FC1-98D695BE5E42}" srcOrd="0" destOrd="0" presId="urn:microsoft.com/office/officeart/2018/2/layout/IconVerticalSolidList"/>
    <dgm:cxn modelId="{FE9C0B2E-729C-4F04-9E4E-7DBEB804CA74}" srcId="{B7B8E729-6808-4035-9866-B13F254BFD15}" destId="{05FBAD4F-AD3F-4927-9E47-2741C609C941}" srcOrd="0" destOrd="0" parTransId="{94B717C5-BD1B-4440-BC3E-4185BE76B3E6}" sibTransId="{3E4481D6-529A-4E5E-8CB7-CDAB64DD03A9}"/>
    <dgm:cxn modelId="{43A64542-AE83-4D8A-8EB1-9B0B8A836C13}" srcId="{B7B8E729-6808-4035-9866-B13F254BFD15}" destId="{7BB71CC7-5E44-4EF5-90B8-E0765323B974}" srcOrd="1" destOrd="0" parTransId="{D8364D9C-CB70-4ACC-9A01-83B3DE3EC00B}" sibTransId="{511C41AC-E413-4A6B-B2B7-99352478E7FC}"/>
    <dgm:cxn modelId="{2DC93270-C9A8-425B-809F-11AEF463F1A3}" type="presOf" srcId="{05FBAD4F-AD3F-4927-9E47-2741C609C941}" destId="{87949410-6DF1-4376-9954-ACE5792D37DC}" srcOrd="0" destOrd="0" presId="urn:microsoft.com/office/officeart/2018/2/layout/IconVerticalSolidList"/>
    <dgm:cxn modelId="{5F4B467B-64BD-454E-A8F0-48144E48AC72}" type="presOf" srcId="{B7B8E729-6808-4035-9866-B13F254BFD15}" destId="{C996951B-304A-4985-8226-2CBC0366B0DD}" srcOrd="0" destOrd="0" presId="urn:microsoft.com/office/officeart/2018/2/layout/IconVerticalSolidList"/>
    <dgm:cxn modelId="{CE5D16E8-5B6E-4E2F-A925-B60C293DDAAC}" srcId="{B7B8E729-6808-4035-9866-B13F254BFD15}" destId="{751878E5-06E7-48FA-9AD2-45336712C33C}" srcOrd="2" destOrd="0" parTransId="{A9A3E9E8-B483-4A38-9F14-3CC43540516D}" sibTransId="{EBEA91F5-ECDA-4252-B30B-701F37DD2075}"/>
    <dgm:cxn modelId="{ED249080-5248-48BD-8D21-2C927D243257}" type="presParOf" srcId="{C996951B-304A-4985-8226-2CBC0366B0DD}" destId="{DA17DEF5-6673-4834-95BB-806792ACDB38}" srcOrd="0" destOrd="0" presId="urn:microsoft.com/office/officeart/2018/2/layout/IconVerticalSolidList"/>
    <dgm:cxn modelId="{60099650-7251-438C-9402-9CB1F97279CA}" type="presParOf" srcId="{DA17DEF5-6673-4834-95BB-806792ACDB38}" destId="{4922CDDB-4D2F-402B-8C8F-9570F49C0702}" srcOrd="0" destOrd="0" presId="urn:microsoft.com/office/officeart/2018/2/layout/IconVerticalSolidList"/>
    <dgm:cxn modelId="{5A1C0D91-37AD-482E-91A6-6F955BE047EB}" type="presParOf" srcId="{DA17DEF5-6673-4834-95BB-806792ACDB38}" destId="{15443E0C-7C58-43EF-A2AE-586A7256AA02}" srcOrd="1" destOrd="0" presId="urn:microsoft.com/office/officeart/2018/2/layout/IconVerticalSolidList"/>
    <dgm:cxn modelId="{BA8CF985-8F7E-4AF4-BDE3-7ABFA3CCA513}" type="presParOf" srcId="{DA17DEF5-6673-4834-95BB-806792ACDB38}" destId="{EAA3D458-9B68-461B-9C7C-65C903172A77}" srcOrd="2" destOrd="0" presId="urn:microsoft.com/office/officeart/2018/2/layout/IconVerticalSolidList"/>
    <dgm:cxn modelId="{CA76D09E-56CE-4BCE-8F68-BB12AEAC8A4F}" type="presParOf" srcId="{DA17DEF5-6673-4834-95BB-806792ACDB38}" destId="{87949410-6DF1-4376-9954-ACE5792D37DC}" srcOrd="3" destOrd="0" presId="urn:microsoft.com/office/officeart/2018/2/layout/IconVerticalSolidList"/>
    <dgm:cxn modelId="{622CD3DB-3FD6-4BBF-8F51-ADE7AEE226A5}" type="presParOf" srcId="{C996951B-304A-4985-8226-2CBC0366B0DD}" destId="{62014D1F-79AB-4FA9-A403-2D23081F8703}" srcOrd="1" destOrd="0" presId="urn:microsoft.com/office/officeart/2018/2/layout/IconVerticalSolidList"/>
    <dgm:cxn modelId="{0A444D1C-6F57-49FA-8055-C030DDD57080}" type="presParOf" srcId="{C996951B-304A-4985-8226-2CBC0366B0DD}" destId="{8E6FEB2B-72B8-4EC9-BDDB-3C1CF668AA4E}" srcOrd="2" destOrd="0" presId="urn:microsoft.com/office/officeart/2018/2/layout/IconVerticalSolidList"/>
    <dgm:cxn modelId="{051B712B-545C-49DD-B8D9-B6B3C5256BC8}" type="presParOf" srcId="{8E6FEB2B-72B8-4EC9-BDDB-3C1CF668AA4E}" destId="{F0A1BFAD-578C-4943-BB86-F3824F35EF4E}" srcOrd="0" destOrd="0" presId="urn:microsoft.com/office/officeart/2018/2/layout/IconVerticalSolidList"/>
    <dgm:cxn modelId="{86E15B13-3732-4563-BFE8-87A689B9E1CF}" type="presParOf" srcId="{8E6FEB2B-72B8-4EC9-BDDB-3C1CF668AA4E}" destId="{B7A5C7C9-B429-4979-9698-B1C98FF31B40}" srcOrd="1" destOrd="0" presId="urn:microsoft.com/office/officeart/2018/2/layout/IconVerticalSolidList"/>
    <dgm:cxn modelId="{32792695-18E7-4FC2-973F-7109E8D8555F}" type="presParOf" srcId="{8E6FEB2B-72B8-4EC9-BDDB-3C1CF668AA4E}" destId="{39B02050-4998-4D09-8B33-FF3086A6C901}" srcOrd="2" destOrd="0" presId="urn:microsoft.com/office/officeart/2018/2/layout/IconVerticalSolidList"/>
    <dgm:cxn modelId="{B8B7FB3D-A319-4E9B-9364-6185BCDAF8B6}" type="presParOf" srcId="{8E6FEB2B-72B8-4EC9-BDDB-3C1CF668AA4E}" destId="{B4E7F652-12E0-4DBA-9FC1-98D695BE5E42}" srcOrd="3" destOrd="0" presId="urn:microsoft.com/office/officeart/2018/2/layout/IconVerticalSolidList"/>
    <dgm:cxn modelId="{4D19461B-93A4-4951-8799-0EF67DA6D9CD}" type="presParOf" srcId="{C996951B-304A-4985-8226-2CBC0366B0DD}" destId="{AD755E29-B30D-4A5A-89F4-E0617DF4BBD8}" srcOrd="3" destOrd="0" presId="urn:microsoft.com/office/officeart/2018/2/layout/IconVerticalSolidList"/>
    <dgm:cxn modelId="{1A7A1007-82D6-40C3-8B78-278BCC9061AB}" type="presParOf" srcId="{C996951B-304A-4985-8226-2CBC0366B0DD}" destId="{507FED22-A936-49E1-B45D-76C6A175D244}" srcOrd="4" destOrd="0" presId="urn:microsoft.com/office/officeart/2018/2/layout/IconVerticalSolidList"/>
    <dgm:cxn modelId="{85542B21-6BD0-41E4-B555-26536887495F}" type="presParOf" srcId="{507FED22-A936-49E1-B45D-76C6A175D244}" destId="{E416299C-92BA-4B4D-87B3-5B439DF2A4CA}" srcOrd="0" destOrd="0" presId="urn:microsoft.com/office/officeart/2018/2/layout/IconVerticalSolidList"/>
    <dgm:cxn modelId="{1761B525-907D-45A3-BEBC-58BAAE214032}" type="presParOf" srcId="{507FED22-A936-49E1-B45D-76C6A175D244}" destId="{320A9C45-FF10-4B17-9C38-C0A4F00107B5}" srcOrd="1" destOrd="0" presId="urn:microsoft.com/office/officeart/2018/2/layout/IconVerticalSolidList"/>
    <dgm:cxn modelId="{B70DBEEA-5B72-4DBF-A7BA-5CF31D7DD8D0}" type="presParOf" srcId="{507FED22-A936-49E1-B45D-76C6A175D244}" destId="{642FFCA9-9522-4B2A-9E89-A3104D232FE0}" srcOrd="2" destOrd="0" presId="urn:microsoft.com/office/officeart/2018/2/layout/IconVerticalSolidList"/>
    <dgm:cxn modelId="{FA7A3156-4D41-458B-B437-507B7EE11B75}" type="presParOf" srcId="{507FED22-A936-49E1-B45D-76C6A175D244}" destId="{00731D48-6890-4B76-87D2-7E866E13293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E87580-C03F-4CE9-969F-B12EEA3818F4}">
      <dsp:nvSpPr>
        <dsp:cNvPr id="0" name=""/>
        <dsp:cNvSpPr/>
      </dsp:nvSpPr>
      <dsp:spPr>
        <a:xfrm>
          <a:off x="1448" y="21280"/>
          <a:ext cx="5083027" cy="322772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37E6899-45C8-4885-8862-8FAC829A3DC9}">
      <dsp:nvSpPr>
        <dsp:cNvPr id="0" name=""/>
        <dsp:cNvSpPr/>
      </dsp:nvSpPr>
      <dsp:spPr>
        <a:xfrm>
          <a:off x="566228" y="557822"/>
          <a:ext cx="5083027" cy="322772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Schools that have met the criteria to be eligible to exit comprehensive support and improvement (CSI), additional targeted support and improvement (ATSI), and/or targeted status and improvement (TSI), will be effective as of June 30, 2024.</a:t>
          </a:r>
        </a:p>
      </dsp:txBody>
      <dsp:txXfrm>
        <a:off x="660765" y="652359"/>
        <a:ext cx="4893953" cy="3038648"/>
      </dsp:txXfrm>
    </dsp:sp>
    <dsp:sp modelId="{BC207F95-5EB8-4067-A856-77ACACFF5B48}">
      <dsp:nvSpPr>
        <dsp:cNvPr id="0" name=""/>
        <dsp:cNvSpPr/>
      </dsp:nvSpPr>
      <dsp:spPr>
        <a:xfrm>
          <a:off x="6214036" y="21280"/>
          <a:ext cx="5083027" cy="322772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72415A9-5AE5-4FE3-A336-3CCA2806604A}">
      <dsp:nvSpPr>
        <dsp:cNvPr id="0" name=""/>
        <dsp:cNvSpPr/>
      </dsp:nvSpPr>
      <dsp:spPr>
        <a:xfrm>
          <a:off x="6778817" y="557822"/>
          <a:ext cx="5083027" cy="322772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Eligible CSI, ATSI, and TSI schools </a:t>
          </a:r>
          <a:r>
            <a:rPr lang="en-US" sz="2300" b="1" kern="1200"/>
            <a:t>must continue</a:t>
          </a:r>
          <a:r>
            <a:rPr lang="en-US" sz="2300" kern="1200"/>
            <a:t> to implement, and progress monitor their approved Annual School Plan (ASP) for the 2023-2024 school year.</a:t>
          </a:r>
        </a:p>
      </dsp:txBody>
      <dsp:txXfrm>
        <a:off x="6873354" y="652359"/>
        <a:ext cx="4893953" cy="30386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22CDDB-4D2F-402B-8C8F-9570F49C0702}">
      <dsp:nvSpPr>
        <dsp:cNvPr id="0" name=""/>
        <dsp:cNvSpPr/>
      </dsp:nvSpPr>
      <dsp:spPr>
        <a:xfrm>
          <a:off x="0" y="464"/>
          <a:ext cx="11863293" cy="108739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443E0C-7C58-43EF-A2AE-586A7256AA02}">
      <dsp:nvSpPr>
        <dsp:cNvPr id="0" name=""/>
        <dsp:cNvSpPr/>
      </dsp:nvSpPr>
      <dsp:spPr>
        <a:xfrm>
          <a:off x="328938" y="245129"/>
          <a:ext cx="598069" cy="5980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7949410-6DF1-4376-9954-ACE5792D37DC}">
      <dsp:nvSpPr>
        <dsp:cNvPr id="0" name=""/>
        <dsp:cNvSpPr/>
      </dsp:nvSpPr>
      <dsp:spPr>
        <a:xfrm>
          <a:off x="1255945" y="464"/>
          <a:ext cx="10607347" cy="1087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083" tIns="115083" rIns="115083" bIns="115083" numCol="1" spcCol="1270" anchor="ctr" anchorCtr="0">
          <a:noAutofit/>
        </a:bodyPr>
        <a:lstStyle/>
        <a:p>
          <a:pPr marL="0" lvl="0" indent="0" algn="l" defTabSz="711200">
            <a:lnSpc>
              <a:spcPct val="100000"/>
            </a:lnSpc>
            <a:spcBef>
              <a:spcPct val="0"/>
            </a:spcBef>
            <a:spcAft>
              <a:spcPct val="35000"/>
            </a:spcAft>
            <a:buNone/>
          </a:pPr>
          <a:r>
            <a:rPr lang="en-US" sz="1600" b="1" kern="1200"/>
            <a:t>Bi-Weekly</a:t>
          </a:r>
          <a:r>
            <a:rPr lang="en-US" sz="1600" kern="1200"/>
            <a:t>-Review progress of action steps toward implementation of the evidence-based practices discuss who is responsible for enacting step and gather feedback </a:t>
          </a:r>
        </a:p>
      </dsp:txBody>
      <dsp:txXfrm>
        <a:off x="1255945" y="464"/>
        <a:ext cx="10607347" cy="1087398"/>
      </dsp:txXfrm>
    </dsp:sp>
    <dsp:sp modelId="{F0A1BFAD-578C-4943-BB86-F3824F35EF4E}">
      <dsp:nvSpPr>
        <dsp:cNvPr id="0" name=""/>
        <dsp:cNvSpPr/>
      </dsp:nvSpPr>
      <dsp:spPr>
        <a:xfrm>
          <a:off x="0" y="1359713"/>
          <a:ext cx="11863293" cy="108739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A5C7C9-B429-4979-9698-B1C98FF31B40}">
      <dsp:nvSpPr>
        <dsp:cNvPr id="0" name=""/>
        <dsp:cNvSpPr/>
      </dsp:nvSpPr>
      <dsp:spPr>
        <a:xfrm>
          <a:off x="328938" y="1604377"/>
          <a:ext cx="598069" cy="5980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E7F652-12E0-4DBA-9FC1-98D695BE5E42}">
      <dsp:nvSpPr>
        <dsp:cNvPr id="0" name=""/>
        <dsp:cNvSpPr/>
      </dsp:nvSpPr>
      <dsp:spPr>
        <a:xfrm>
          <a:off x="1255945" y="1359713"/>
          <a:ext cx="10607347" cy="1087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083" tIns="115083" rIns="115083" bIns="115083" numCol="1" spcCol="1270" anchor="ctr" anchorCtr="0">
          <a:noAutofit/>
        </a:bodyPr>
        <a:lstStyle/>
        <a:p>
          <a:pPr marL="0" lvl="0" indent="0" algn="l" defTabSz="711200">
            <a:lnSpc>
              <a:spcPct val="100000"/>
            </a:lnSpc>
            <a:spcBef>
              <a:spcPct val="0"/>
            </a:spcBef>
            <a:spcAft>
              <a:spcPct val="35000"/>
            </a:spcAft>
            <a:buNone/>
          </a:pPr>
          <a:r>
            <a:rPr lang="en-US" sz="1600" b="1" kern="1200"/>
            <a:t>Monthly-</a:t>
          </a:r>
          <a:r>
            <a:rPr lang="en-US" sz="1600" kern="1200"/>
            <a:t>Review progress with implementation and discuss and agree upon next steps to address action steps that are not on track</a:t>
          </a:r>
        </a:p>
      </dsp:txBody>
      <dsp:txXfrm>
        <a:off x="1255945" y="1359713"/>
        <a:ext cx="10607347" cy="1087398"/>
      </dsp:txXfrm>
    </dsp:sp>
    <dsp:sp modelId="{E416299C-92BA-4B4D-87B3-5B439DF2A4CA}">
      <dsp:nvSpPr>
        <dsp:cNvPr id="0" name=""/>
        <dsp:cNvSpPr/>
      </dsp:nvSpPr>
      <dsp:spPr>
        <a:xfrm>
          <a:off x="0" y="2718961"/>
          <a:ext cx="11863293" cy="108739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0A9C45-FF10-4B17-9C38-C0A4F00107B5}">
      <dsp:nvSpPr>
        <dsp:cNvPr id="0" name=""/>
        <dsp:cNvSpPr/>
      </dsp:nvSpPr>
      <dsp:spPr>
        <a:xfrm>
          <a:off x="328938" y="2963626"/>
          <a:ext cx="598069" cy="5980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731D48-6890-4B76-87D2-7E866E132930}">
      <dsp:nvSpPr>
        <dsp:cNvPr id="0" name=""/>
        <dsp:cNvSpPr/>
      </dsp:nvSpPr>
      <dsp:spPr>
        <a:xfrm>
          <a:off x="1255945" y="2718961"/>
          <a:ext cx="10607347" cy="1087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083" tIns="115083" rIns="115083" bIns="115083" numCol="1" spcCol="1270" anchor="ctr" anchorCtr="0">
          <a:noAutofit/>
        </a:bodyPr>
        <a:lstStyle/>
        <a:p>
          <a:pPr marL="0" lvl="0" indent="0" algn="l" defTabSz="711200">
            <a:lnSpc>
              <a:spcPct val="100000"/>
            </a:lnSpc>
            <a:spcBef>
              <a:spcPct val="0"/>
            </a:spcBef>
            <a:spcAft>
              <a:spcPct val="35000"/>
            </a:spcAft>
            <a:buNone/>
          </a:pPr>
          <a:r>
            <a:rPr lang="en-US" sz="1600" b="1" kern="1200"/>
            <a:t>Quarterly-</a:t>
          </a:r>
          <a:r>
            <a:rPr lang="en-US" sz="1600" kern="1200"/>
            <a:t> Determine if interim goals and being met and if the school is on track to meet the overall SMART goals.  The School Leadership Team commits to specific next steps to adjust or stop/start actions if needed.  The LEA is knowledgeable about the progress of the plan and commits to supporting the school as needed</a:t>
          </a:r>
        </a:p>
      </dsp:txBody>
      <dsp:txXfrm>
        <a:off x="1255945" y="2718961"/>
        <a:ext cx="10607347" cy="108739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35849"/>
          </a:xfrm>
          <a:prstGeom prst="rect">
            <a:avLst/>
          </a:prstGeom>
        </p:spPr>
        <p:txBody>
          <a:bodyPr vert="horz" lIns="94043" tIns="47021" rIns="94043" bIns="47021" rtlCol="0"/>
          <a:lstStyle>
            <a:lvl1pPr algn="l">
              <a:defRPr sz="1200"/>
            </a:lvl1pPr>
          </a:lstStyle>
          <a:p>
            <a:endParaRPr lang="en-US"/>
          </a:p>
        </p:txBody>
      </p:sp>
      <p:sp>
        <p:nvSpPr>
          <p:cNvPr id="3" name="Date Placeholder 2"/>
          <p:cNvSpPr>
            <a:spLocks noGrp="1"/>
          </p:cNvSpPr>
          <p:nvPr>
            <p:ph type="dt" idx="1"/>
          </p:nvPr>
        </p:nvSpPr>
        <p:spPr>
          <a:xfrm>
            <a:off x="4014101" y="0"/>
            <a:ext cx="3070860" cy="435849"/>
          </a:xfrm>
          <a:prstGeom prst="rect">
            <a:avLst/>
          </a:prstGeom>
        </p:spPr>
        <p:txBody>
          <a:bodyPr vert="horz" lIns="94043" tIns="47021" rIns="94043" bIns="47021" rtlCol="0"/>
          <a:lstStyle>
            <a:lvl1pPr algn="r">
              <a:defRPr sz="1200"/>
            </a:lvl1pPr>
          </a:lstStyle>
          <a:p>
            <a:fld id="{4F805026-F4D5-40FA-AC94-939F96A5F7C2}" type="datetimeFigureOut">
              <a:rPr lang="en-US" smtClean="0"/>
              <a:t>4/11/2024</a:t>
            </a:fld>
            <a:endParaRPr lang="en-US"/>
          </a:p>
        </p:txBody>
      </p:sp>
      <p:sp>
        <p:nvSpPr>
          <p:cNvPr id="4" name="Slide Image Placeholder 3"/>
          <p:cNvSpPr>
            <a:spLocks noGrp="1" noRot="1" noChangeAspect="1"/>
          </p:cNvSpPr>
          <p:nvPr>
            <p:ph type="sldImg" idx="2"/>
          </p:nvPr>
        </p:nvSpPr>
        <p:spPr>
          <a:xfrm>
            <a:off x="938213" y="1085850"/>
            <a:ext cx="5210175" cy="2930525"/>
          </a:xfrm>
          <a:prstGeom prst="rect">
            <a:avLst/>
          </a:prstGeom>
          <a:noFill/>
          <a:ln w="12700">
            <a:solidFill>
              <a:prstClr val="black"/>
            </a:solidFill>
          </a:ln>
        </p:spPr>
        <p:txBody>
          <a:bodyPr vert="horz" lIns="94043" tIns="47021" rIns="94043" bIns="47021" rtlCol="0" anchor="ctr"/>
          <a:lstStyle/>
          <a:p>
            <a:endParaRPr lang="en-US"/>
          </a:p>
        </p:txBody>
      </p:sp>
      <p:sp>
        <p:nvSpPr>
          <p:cNvPr id="5" name="Notes Placeholder 4"/>
          <p:cNvSpPr>
            <a:spLocks noGrp="1"/>
          </p:cNvSpPr>
          <p:nvPr>
            <p:ph type="body" sz="quarter" idx="3"/>
          </p:nvPr>
        </p:nvSpPr>
        <p:spPr>
          <a:xfrm>
            <a:off x="708660" y="4180522"/>
            <a:ext cx="5669280" cy="3420427"/>
          </a:xfrm>
          <a:prstGeom prst="rect">
            <a:avLst/>
          </a:prstGeom>
        </p:spPr>
        <p:txBody>
          <a:bodyPr vert="horz" lIns="94043" tIns="47021" rIns="94043" bIns="4702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250953"/>
            <a:ext cx="3070860" cy="435848"/>
          </a:xfrm>
          <a:prstGeom prst="rect">
            <a:avLst/>
          </a:prstGeom>
        </p:spPr>
        <p:txBody>
          <a:bodyPr vert="horz" lIns="94043" tIns="47021" rIns="94043" bIns="47021" rtlCol="0" anchor="b"/>
          <a:lstStyle>
            <a:lvl1pPr algn="l">
              <a:defRPr sz="1200"/>
            </a:lvl1pPr>
          </a:lstStyle>
          <a:p>
            <a:endParaRPr lang="en-US"/>
          </a:p>
        </p:txBody>
      </p:sp>
      <p:sp>
        <p:nvSpPr>
          <p:cNvPr id="7" name="Slide Number Placeholder 6"/>
          <p:cNvSpPr>
            <a:spLocks noGrp="1"/>
          </p:cNvSpPr>
          <p:nvPr>
            <p:ph type="sldNum" sz="quarter" idx="5"/>
          </p:nvPr>
        </p:nvSpPr>
        <p:spPr>
          <a:xfrm>
            <a:off x="4014101" y="8250953"/>
            <a:ext cx="3070860" cy="435848"/>
          </a:xfrm>
          <a:prstGeom prst="rect">
            <a:avLst/>
          </a:prstGeom>
        </p:spPr>
        <p:txBody>
          <a:bodyPr vert="horz" lIns="94043" tIns="47021" rIns="94043" bIns="47021" rtlCol="0" anchor="b"/>
          <a:lstStyle>
            <a:lvl1pPr algn="r">
              <a:defRPr sz="1200"/>
            </a:lvl1pPr>
          </a:lstStyle>
          <a:p>
            <a:fld id="{2ABF76E3-5E34-41FA-A090-4320E765CC37}" type="slidenum">
              <a:rPr lang="en-US" smtClean="0"/>
              <a:t>‹#›</a:t>
            </a:fld>
            <a:endParaRPr lang="en-US"/>
          </a:p>
        </p:txBody>
      </p:sp>
    </p:spTree>
    <p:extLst>
      <p:ext uri="{BB962C8B-B14F-4D97-AF65-F5344CB8AC3E}">
        <p14:creationId xmlns:p14="http://schemas.microsoft.com/office/powerpoint/2010/main" val="2420937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a:p>
        </p:txBody>
      </p:sp>
      <p:sp>
        <p:nvSpPr>
          <p:cNvPr id="4" name="Slide Number Placeholder 3"/>
          <p:cNvSpPr>
            <a:spLocks noGrp="1"/>
          </p:cNvSpPr>
          <p:nvPr>
            <p:ph type="sldNum" sz="quarter" idx="5"/>
          </p:nvPr>
        </p:nvSpPr>
        <p:spPr/>
        <p:txBody>
          <a:bodyPr/>
          <a:lstStyle/>
          <a:p>
            <a:fld id="{2ABF76E3-5E34-41FA-A090-4320E765CC37}" type="slidenum">
              <a:rPr lang="en-US" smtClean="0"/>
              <a:t>1</a:t>
            </a:fld>
            <a:endParaRPr lang="en-US"/>
          </a:p>
        </p:txBody>
      </p:sp>
    </p:spTree>
    <p:extLst>
      <p:ext uri="{BB962C8B-B14F-4D97-AF65-F5344CB8AC3E}">
        <p14:creationId xmlns:p14="http://schemas.microsoft.com/office/powerpoint/2010/main" val="235927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2ABF76E3-5E34-41FA-A090-4320E765CC37}" type="slidenum">
              <a:rPr lang="en-US" smtClean="0"/>
              <a:t>11</a:t>
            </a:fld>
            <a:endParaRPr lang="en-US"/>
          </a:p>
        </p:txBody>
      </p:sp>
    </p:spTree>
    <p:extLst>
      <p:ext uri="{BB962C8B-B14F-4D97-AF65-F5344CB8AC3E}">
        <p14:creationId xmlns:p14="http://schemas.microsoft.com/office/powerpoint/2010/main" val="978883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Tree>
    <p:extLst>
      <p:ext uri="{BB962C8B-B14F-4D97-AF65-F5344CB8AC3E}">
        <p14:creationId xmlns:p14="http://schemas.microsoft.com/office/powerpoint/2010/main" val="1214089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BF76E3-5E34-41FA-A090-4320E765CC37}" type="slidenum">
              <a:rPr lang="en-US" smtClean="0"/>
              <a:t>24</a:t>
            </a:fld>
            <a:endParaRPr lang="en-US"/>
          </a:p>
        </p:txBody>
      </p:sp>
    </p:spTree>
    <p:extLst>
      <p:ext uri="{BB962C8B-B14F-4D97-AF65-F5344CB8AC3E}">
        <p14:creationId xmlns:p14="http://schemas.microsoft.com/office/powerpoint/2010/main" val="1141752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BF76E3-5E34-41FA-A090-4320E765CC37}" type="slidenum">
              <a:rPr lang="en-US" smtClean="0"/>
              <a:t>30</a:t>
            </a:fld>
            <a:endParaRPr lang="en-US"/>
          </a:p>
        </p:txBody>
      </p:sp>
    </p:spTree>
    <p:extLst>
      <p:ext uri="{BB962C8B-B14F-4D97-AF65-F5344CB8AC3E}">
        <p14:creationId xmlns:p14="http://schemas.microsoft.com/office/powerpoint/2010/main" val="1773670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BF76E3-5E34-41FA-A090-4320E765CC37}" type="slidenum">
              <a:rPr lang="en-US" smtClean="0"/>
              <a:t>31</a:t>
            </a:fld>
            <a:endParaRPr lang="en-US"/>
          </a:p>
        </p:txBody>
      </p:sp>
    </p:spTree>
    <p:extLst>
      <p:ext uri="{BB962C8B-B14F-4D97-AF65-F5344CB8AC3E}">
        <p14:creationId xmlns:p14="http://schemas.microsoft.com/office/powerpoint/2010/main" val="683871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BF76E3-5E34-41FA-A090-4320E765CC37}" type="slidenum">
              <a:rPr lang="en-US" smtClean="0"/>
              <a:t>32</a:t>
            </a:fld>
            <a:endParaRPr lang="en-US"/>
          </a:p>
        </p:txBody>
      </p:sp>
    </p:spTree>
    <p:extLst>
      <p:ext uri="{BB962C8B-B14F-4D97-AF65-F5344CB8AC3E}">
        <p14:creationId xmlns:p14="http://schemas.microsoft.com/office/powerpoint/2010/main" val="3019697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BF76E3-5E34-41FA-A090-4320E765CC37}" type="slidenum">
              <a:rPr lang="en-US" smtClean="0"/>
              <a:t>33</a:t>
            </a:fld>
            <a:endParaRPr lang="en-US"/>
          </a:p>
        </p:txBody>
      </p:sp>
    </p:spTree>
    <p:extLst>
      <p:ext uri="{BB962C8B-B14F-4D97-AF65-F5344CB8AC3E}">
        <p14:creationId xmlns:p14="http://schemas.microsoft.com/office/powerpoint/2010/main" val="2674808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BF76E3-5E34-41FA-A090-4320E765CC37}" type="slidenum">
              <a:rPr lang="en-US" smtClean="0"/>
              <a:t>34</a:t>
            </a:fld>
            <a:endParaRPr lang="en-US"/>
          </a:p>
        </p:txBody>
      </p:sp>
    </p:spTree>
    <p:extLst>
      <p:ext uri="{BB962C8B-B14F-4D97-AF65-F5344CB8AC3E}">
        <p14:creationId xmlns:p14="http://schemas.microsoft.com/office/powerpoint/2010/main" val="2615392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BF76E3-5E34-41FA-A090-4320E765CC37}" type="slidenum">
              <a:rPr lang="en-US" smtClean="0"/>
              <a:t>36</a:t>
            </a:fld>
            <a:endParaRPr lang="en-US"/>
          </a:p>
        </p:txBody>
      </p:sp>
    </p:spTree>
    <p:extLst>
      <p:ext uri="{BB962C8B-B14F-4D97-AF65-F5344CB8AC3E}">
        <p14:creationId xmlns:p14="http://schemas.microsoft.com/office/powerpoint/2010/main" val="30813663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BF76E3-5E34-41FA-A090-4320E765CC37}" type="slidenum">
              <a:rPr lang="en-US" smtClean="0"/>
              <a:t>38</a:t>
            </a:fld>
            <a:endParaRPr lang="en-US"/>
          </a:p>
        </p:txBody>
      </p:sp>
    </p:spTree>
    <p:extLst>
      <p:ext uri="{BB962C8B-B14F-4D97-AF65-F5344CB8AC3E}">
        <p14:creationId xmlns:p14="http://schemas.microsoft.com/office/powerpoint/2010/main" val="3961124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ABF76E3-5E34-41FA-A090-4320E765CC37}" type="slidenum">
              <a:rPr lang="en-US" smtClean="0"/>
              <a:t>2</a:t>
            </a:fld>
            <a:endParaRPr lang="en-US"/>
          </a:p>
        </p:txBody>
      </p:sp>
    </p:spTree>
    <p:extLst>
      <p:ext uri="{BB962C8B-B14F-4D97-AF65-F5344CB8AC3E}">
        <p14:creationId xmlns:p14="http://schemas.microsoft.com/office/powerpoint/2010/main" val="36414088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2ABF76E3-5E34-41FA-A090-4320E765CC37}" type="slidenum">
              <a:rPr lang="en-US" smtClean="0"/>
              <a:t>39</a:t>
            </a:fld>
            <a:endParaRPr lang="en-US"/>
          </a:p>
        </p:txBody>
      </p:sp>
    </p:spTree>
    <p:extLst>
      <p:ext uri="{BB962C8B-B14F-4D97-AF65-F5344CB8AC3E}">
        <p14:creationId xmlns:p14="http://schemas.microsoft.com/office/powerpoint/2010/main" val="1382824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40423">
              <a:defRPr/>
            </a:pPr>
            <a:fld id="{B97A44F7-5F69-4F06-8F30-FB0E6EC0A151}" type="slidenum">
              <a:rPr lang="en-US">
                <a:solidFill>
                  <a:prstClr val="black"/>
                </a:solidFill>
                <a:latin typeface="Calibri" panose="020F0502020204030204"/>
              </a:rPr>
              <a:pPr defTabSz="940423">
                <a:defRPr/>
              </a:pPr>
              <a:t>40</a:t>
            </a:fld>
            <a:endParaRPr lang="en-US">
              <a:solidFill>
                <a:prstClr val="black"/>
              </a:solidFill>
              <a:latin typeface="Calibri" panose="020F0502020204030204"/>
            </a:endParaRPr>
          </a:p>
        </p:txBody>
      </p:sp>
    </p:spTree>
    <p:extLst>
      <p:ext uri="{BB962C8B-B14F-4D97-AF65-F5344CB8AC3E}">
        <p14:creationId xmlns:p14="http://schemas.microsoft.com/office/powerpoint/2010/main" val="2082796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BF76E3-5E34-41FA-A090-4320E765CC37}" type="slidenum">
              <a:rPr lang="en-US" smtClean="0"/>
              <a:t>3</a:t>
            </a:fld>
            <a:endParaRPr lang="en-US"/>
          </a:p>
        </p:txBody>
      </p:sp>
    </p:spTree>
    <p:extLst>
      <p:ext uri="{BB962C8B-B14F-4D97-AF65-F5344CB8AC3E}">
        <p14:creationId xmlns:p14="http://schemas.microsoft.com/office/powerpoint/2010/main" val="198051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ABF76E3-5E34-41FA-A090-4320E765CC37}" type="slidenum">
              <a:rPr lang="en-US" smtClean="0"/>
              <a:t>4</a:t>
            </a:fld>
            <a:endParaRPr lang="en-US"/>
          </a:p>
        </p:txBody>
      </p:sp>
    </p:spTree>
    <p:extLst>
      <p:ext uri="{BB962C8B-B14F-4D97-AF65-F5344CB8AC3E}">
        <p14:creationId xmlns:p14="http://schemas.microsoft.com/office/powerpoint/2010/main" val="3097168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BF76E3-5E34-41FA-A090-4320E765CC37}" type="slidenum">
              <a:rPr lang="en-US" smtClean="0"/>
              <a:t>5</a:t>
            </a:fld>
            <a:endParaRPr lang="en-US"/>
          </a:p>
        </p:txBody>
      </p:sp>
    </p:spTree>
    <p:extLst>
      <p:ext uri="{BB962C8B-B14F-4D97-AF65-F5344CB8AC3E}">
        <p14:creationId xmlns:p14="http://schemas.microsoft.com/office/powerpoint/2010/main" val="2252396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2ABF76E3-5E34-41FA-A090-4320E765CC37}" type="slidenum">
              <a:rPr lang="en-US" smtClean="0"/>
              <a:t>6</a:t>
            </a:fld>
            <a:endParaRPr lang="en-US"/>
          </a:p>
        </p:txBody>
      </p:sp>
    </p:spTree>
    <p:extLst>
      <p:ext uri="{BB962C8B-B14F-4D97-AF65-F5344CB8AC3E}">
        <p14:creationId xmlns:p14="http://schemas.microsoft.com/office/powerpoint/2010/main" val="1576537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Tree>
    <p:extLst>
      <p:ext uri="{BB962C8B-B14F-4D97-AF65-F5344CB8AC3E}">
        <p14:creationId xmlns:p14="http://schemas.microsoft.com/office/powerpoint/2010/main" val="263112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ABF76E3-5E34-41FA-A090-4320E765CC37}" type="slidenum">
              <a:rPr lang="en-US" smtClean="0"/>
              <a:t>8</a:t>
            </a:fld>
            <a:endParaRPr lang="en-US"/>
          </a:p>
        </p:txBody>
      </p:sp>
    </p:spTree>
    <p:extLst>
      <p:ext uri="{BB962C8B-B14F-4D97-AF65-F5344CB8AC3E}">
        <p14:creationId xmlns:p14="http://schemas.microsoft.com/office/powerpoint/2010/main" val="385385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BF76E3-5E34-41FA-A090-4320E765CC37}" type="slidenum">
              <a:rPr lang="en-US" smtClean="0"/>
              <a:t>10</a:t>
            </a:fld>
            <a:endParaRPr lang="en-US"/>
          </a:p>
        </p:txBody>
      </p:sp>
    </p:spTree>
    <p:extLst>
      <p:ext uri="{BB962C8B-B14F-4D97-AF65-F5344CB8AC3E}">
        <p14:creationId xmlns:p14="http://schemas.microsoft.com/office/powerpoint/2010/main" val="796764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resenta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14CF2-96BC-4ED7-87C7-9D6684FBC9F1}"/>
              </a:ext>
            </a:extLst>
          </p:cNvPr>
          <p:cNvSpPr>
            <a:spLocks noGrp="1"/>
          </p:cNvSpPr>
          <p:nvPr>
            <p:ph type="ctrTitle" hasCustomPrompt="1"/>
          </p:nvPr>
        </p:nvSpPr>
        <p:spPr>
          <a:xfrm>
            <a:off x="0" y="2037850"/>
            <a:ext cx="12191999" cy="1282447"/>
          </a:xfrm>
        </p:spPr>
        <p:txBody>
          <a:bodyPr anchor="b"/>
          <a:lstStyle>
            <a:lvl1pPr algn="ctr">
              <a:defRPr sz="5400"/>
            </a:lvl1pPr>
          </a:lstStyle>
          <a:p>
            <a:r>
              <a:rPr lang="en-US"/>
              <a:t>Presentation Title</a:t>
            </a:r>
          </a:p>
        </p:txBody>
      </p:sp>
      <p:sp>
        <p:nvSpPr>
          <p:cNvPr id="3" name="Subtitle 2">
            <a:extLst>
              <a:ext uri="{FF2B5EF4-FFF2-40B4-BE49-F238E27FC236}">
                <a16:creationId xmlns:a16="http://schemas.microsoft.com/office/drawing/2014/main" id="{CE9FB07D-9D60-4B83-BCD7-C0D73181423A}"/>
              </a:ext>
            </a:extLst>
          </p:cNvPr>
          <p:cNvSpPr>
            <a:spLocks noGrp="1"/>
          </p:cNvSpPr>
          <p:nvPr>
            <p:ph type="subTitle" idx="1" hasCustomPrompt="1"/>
          </p:nvPr>
        </p:nvSpPr>
        <p:spPr>
          <a:xfrm>
            <a:off x="1" y="3654080"/>
            <a:ext cx="12191998" cy="2198080"/>
          </a:xfrm>
        </p:spPr>
        <p:txBody>
          <a:bodyPr/>
          <a:lstStyle>
            <a:lvl1pPr marL="0" indent="0" algn="ctr">
              <a:buNone/>
              <a:defRPr sz="2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Office Name</a:t>
            </a:r>
          </a:p>
          <a:p>
            <a:r>
              <a:rPr lang="en-US"/>
              <a:t>Division Name</a:t>
            </a:r>
          </a:p>
          <a:p>
            <a:r>
              <a:rPr lang="en-US"/>
              <a:t>Date</a:t>
            </a:r>
          </a:p>
        </p:txBody>
      </p:sp>
    </p:spTree>
    <p:extLst>
      <p:ext uri="{BB962C8B-B14F-4D97-AF65-F5344CB8AC3E}">
        <p14:creationId xmlns:p14="http://schemas.microsoft.com/office/powerpoint/2010/main" val="2844318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594912" y="1520826"/>
            <a:ext cx="10642294" cy="4384216"/>
          </a:xfrm>
        </p:spPr>
        <p:txBody>
          <a:bodyPr/>
          <a:lstStyle/>
          <a:p>
            <a:r>
              <a:rPr lang="en-US"/>
              <a:t>Click icon to add picture</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957557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_Picture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p>
        </p:txBody>
      </p:sp>
      <p:sp>
        <p:nvSpPr>
          <p:cNvPr id="6" name="Text Placeholder 5">
            <a:extLst>
              <a:ext uri="{FF2B5EF4-FFF2-40B4-BE49-F238E27FC236}">
                <a16:creationId xmlns:a16="http://schemas.microsoft.com/office/drawing/2014/main" id="{D61273DB-711C-4569-B5D6-110AE7AF38FD}"/>
              </a:ext>
            </a:extLst>
          </p:cNvPr>
          <p:cNvSpPr>
            <a:spLocks noGrp="1"/>
          </p:cNvSpPr>
          <p:nvPr>
            <p:ph type="body" sz="quarter" idx="13"/>
          </p:nvPr>
        </p:nvSpPr>
        <p:spPr>
          <a:xfrm>
            <a:off x="165100" y="1277651"/>
            <a:ext cx="11853863" cy="765753"/>
          </a:xfrm>
        </p:spPr>
        <p:txBody>
          <a:bodyPr/>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175657" y="2341622"/>
            <a:ext cx="10255262" cy="36173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1510357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_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1430460" y="1520826"/>
            <a:ext cx="9808557" cy="3687782"/>
          </a:xfrm>
        </p:spPr>
        <p:txBody>
          <a:bodyPr/>
          <a:lstStyle/>
          <a:p>
            <a:r>
              <a:rPr lang="en-US"/>
              <a:t>Click icon to add picture</a:t>
            </a:r>
          </a:p>
        </p:txBody>
      </p:sp>
      <p:sp>
        <p:nvSpPr>
          <p:cNvPr id="7" name="Text Placeholder 5">
            <a:extLst>
              <a:ext uri="{FF2B5EF4-FFF2-40B4-BE49-F238E27FC236}">
                <a16:creationId xmlns:a16="http://schemas.microsoft.com/office/drawing/2014/main" id="{7D6D3F22-3F6B-483B-8748-C40C664682D6}"/>
              </a:ext>
            </a:extLst>
          </p:cNvPr>
          <p:cNvSpPr>
            <a:spLocks noGrp="1"/>
          </p:cNvSpPr>
          <p:nvPr>
            <p:ph type="body" sz="quarter" idx="14" hasCustomPrompt="1"/>
          </p:nvPr>
        </p:nvSpPr>
        <p:spPr>
          <a:xfrm>
            <a:off x="1430460" y="5457471"/>
            <a:ext cx="9808556" cy="550863"/>
          </a:xfrm>
        </p:spPr>
        <p:txBody>
          <a:bodyPr rIns="91440">
            <a:noAutofit/>
          </a:bodyPr>
          <a:lstStyle>
            <a:lvl1pPr marL="0" indent="0">
              <a:buNone/>
              <a:defRPr sz="2000"/>
            </a:lvl1pPr>
          </a:lstStyle>
          <a:p>
            <a:pPr lvl="0"/>
            <a:r>
              <a:rPr lang="en-US"/>
              <a:t>Enter source/citation</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3962726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4" y="1226582"/>
            <a:ext cx="5563517" cy="46894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1"/>
            <a:ext cx="5930746" cy="468947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110319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_caption_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4" y="1226582"/>
            <a:ext cx="5563517" cy="41571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5">
            <a:extLst>
              <a:ext uri="{FF2B5EF4-FFF2-40B4-BE49-F238E27FC236}">
                <a16:creationId xmlns:a16="http://schemas.microsoft.com/office/drawing/2014/main" id="{5BDDE2DB-6549-448D-B8B8-EC5750411848}"/>
              </a:ext>
            </a:extLst>
          </p:cNvPr>
          <p:cNvSpPr>
            <a:spLocks noGrp="1"/>
          </p:cNvSpPr>
          <p:nvPr>
            <p:ph type="body" sz="quarter" idx="13" hasCustomPrompt="1"/>
          </p:nvPr>
        </p:nvSpPr>
        <p:spPr>
          <a:xfrm>
            <a:off x="165100" y="5457825"/>
            <a:ext cx="5564188" cy="550863"/>
          </a:xfrm>
        </p:spPr>
        <p:txBody>
          <a:bodyPr rIns="91440">
            <a:noAutofit/>
          </a:bodyPr>
          <a:lstStyle>
            <a:lvl1pPr marL="0" indent="0">
              <a:buNone/>
              <a:defRPr sz="1600"/>
            </a:lvl1pPr>
          </a:lstStyle>
          <a:p>
            <a:pPr lvl="0"/>
            <a:r>
              <a:rPr lang="en-US"/>
              <a:t>Enter source/citation</a:t>
            </a:r>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1"/>
            <a:ext cx="5930746" cy="468947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8264413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_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website">
            <a:extLst>
              <a:ext uri="{FF2B5EF4-FFF2-40B4-BE49-F238E27FC236}">
                <a16:creationId xmlns:a16="http://schemas.microsoft.com/office/drawing/2014/main" id="{257493FF-CD20-4B73-9767-F1B99F11BE08}"/>
              </a:ext>
            </a:extLst>
          </p:cNvPr>
          <p:cNvSpPr>
            <a:spLocks noGrp="1"/>
          </p:cNvSpPr>
          <p:nvPr>
            <p:ph idx="1" hasCustomPrompt="1"/>
          </p:nvPr>
        </p:nvSpPr>
        <p:spPr>
          <a:xfrm>
            <a:off x="0" y="1256859"/>
            <a:ext cx="12192000" cy="747579"/>
          </a:xfrm>
        </p:spPr>
        <p:txBody>
          <a:bodyPr lIns="0" rIns="91440">
            <a:normAutofit/>
          </a:bodyPr>
          <a:lstStyle>
            <a:lvl1pPr marL="0" indent="0" algn="ctr">
              <a:spcBef>
                <a:spcPts val="0"/>
              </a:spcBef>
              <a:buNone/>
              <a:defRPr sz="3200"/>
            </a:lvl1pPr>
          </a:lstStyle>
          <a:p>
            <a:pPr lvl="0"/>
            <a:r>
              <a:rPr lang="en-US"/>
              <a:t>Department or Office Webpage</a:t>
            </a:r>
          </a:p>
        </p:txBody>
      </p:sp>
      <p:sp>
        <p:nvSpPr>
          <p:cNvPr id="5" name="contact info">
            <a:extLst>
              <a:ext uri="{FF2B5EF4-FFF2-40B4-BE49-F238E27FC236}">
                <a16:creationId xmlns:a16="http://schemas.microsoft.com/office/drawing/2014/main" id="{6F4F1684-EE2D-419B-9D6E-6617B1C18A9E}"/>
              </a:ext>
            </a:extLst>
          </p:cNvPr>
          <p:cNvSpPr>
            <a:spLocks noGrp="1"/>
          </p:cNvSpPr>
          <p:nvPr>
            <p:ph idx="13" hasCustomPrompt="1"/>
          </p:nvPr>
        </p:nvSpPr>
        <p:spPr>
          <a:xfrm>
            <a:off x="-1" y="2226096"/>
            <a:ext cx="12191999" cy="1493491"/>
          </a:xfrm>
        </p:spPr>
        <p:txBody>
          <a:bodyPr lIns="0" rIns="0">
            <a:normAutofit/>
          </a:bodyPr>
          <a:lstStyle>
            <a:lvl1pPr marL="0" indent="0" algn="ctr">
              <a:spcBef>
                <a:spcPts val="0"/>
              </a:spcBef>
              <a:spcAft>
                <a:spcPts val="1200"/>
              </a:spcAft>
              <a:buNone/>
              <a:defRPr sz="3200"/>
            </a:lvl1pPr>
          </a:lstStyle>
          <a:p>
            <a:pPr lvl="0"/>
            <a:r>
              <a:rPr lang="en-US"/>
              <a:t>Contact Info</a:t>
            </a:r>
          </a:p>
        </p:txBody>
      </p:sp>
      <p:sp>
        <p:nvSpPr>
          <p:cNvPr id="7" name="follow us">
            <a:extLst>
              <a:ext uri="{FF2B5EF4-FFF2-40B4-BE49-F238E27FC236}">
                <a16:creationId xmlns:a16="http://schemas.microsoft.com/office/drawing/2014/main" id="{45487015-5153-4640-AB82-30B0797FB536}"/>
              </a:ext>
            </a:extLst>
          </p:cNvPr>
          <p:cNvSpPr>
            <a:spLocks noGrp="1"/>
          </p:cNvSpPr>
          <p:nvPr>
            <p:ph idx="14" hasCustomPrompt="1"/>
          </p:nvPr>
        </p:nvSpPr>
        <p:spPr>
          <a:xfrm>
            <a:off x="0" y="3901967"/>
            <a:ext cx="12192000" cy="640081"/>
          </a:xfrm>
        </p:spPr>
        <p:txBody>
          <a:bodyPr lIns="0" rIns="0">
            <a:normAutofit/>
          </a:bodyPr>
          <a:lstStyle>
            <a:lvl1pPr marL="0" indent="0" algn="ctr">
              <a:spcBef>
                <a:spcPts val="0"/>
              </a:spcBef>
              <a:spcAft>
                <a:spcPts val="0"/>
              </a:spcAft>
              <a:buNone/>
              <a:defRPr sz="2400" b="1"/>
            </a:lvl1pPr>
          </a:lstStyle>
          <a:p>
            <a:pPr lvl="0"/>
            <a:r>
              <a:rPr lang="en-US"/>
              <a:t>Text</a:t>
            </a:r>
          </a:p>
        </p:txBody>
      </p:sp>
      <p:pic>
        <p:nvPicPr>
          <p:cNvPr id="8" name="Facebook">
            <a:extLst>
              <a:ext uri="{FF2B5EF4-FFF2-40B4-BE49-F238E27FC236}">
                <a16:creationId xmlns:a16="http://schemas.microsoft.com/office/drawing/2014/main" id="{D47437DB-276A-491E-9DED-5CE275B555E9}"/>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7940" y="4737577"/>
            <a:ext cx="644285" cy="640080"/>
          </a:xfrm>
          <a:prstGeom prst="rect">
            <a:avLst/>
          </a:prstGeom>
        </p:spPr>
      </p:pic>
      <p:sp>
        <p:nvSpPr>
          <p:cNvPr id="11" name="Facebook handle">
            <a:extLst>
              <a:ext uri="{FF2B5EF4-FFF2-40B4-BE49-F238E27FC236}">
                <a16:creationId xmlns:a16="http://schemas.microsoft.com/office/drawing/2014/main" id="{582D491C-6C97-4EB7-9FC4-C09543B2B4CB}"/>
              </a:ext>
            </a:extLst>
          </p:cNvPr>
          <p:cNvSpPr>
            <a:spLocks noGrp="1"/>
          </p:cNvSpPr>
          <p:nvPr>
            <p:ph type="body" sz="quarter" idx="15" hasCustomPrompt="1"/>
          </p:nvPr>
        </p:nvSpPr>
        <p:spPr>
          <a:xfrm>
            <a:off x="3518901" y="5497665"/>
            <a:ext cx="1542361" cy="640080"/>
          </a:xfrm>
        </p:spPr>
        <p:txBody>
          <a:bodyPr rIns="0">
            <a:noAutofit/>
          </a:bodyPr>
          <a:lstStyle>
            <a:lvl1pPr marL="0" indent="0" algn="ctr">
              <a:buNone/>
              <a:defRPr sz="1400"/>
            </a:lvl1pPr>
          </a:lstStyle>
          <a:p>
            <a:pPr lvl="0"/>
            <a:r>
              <a:rPr lang="en-US"/>
              <a:t>Enter Facebook info</a:t>
            </a:r>
          </a:p>
        </p:txBody>
      </p:sp>
      <p:pic>
        <p:nvPicPr>
          <p:cNvPr id="9" name="Twitter">
            <a:extLst>
              <a:ext uri="{FF2B5EF4-FFF2-40B4-BE49-F238E27FC236}">
                <a16:creationId xmlns:a16="http://schemas.microsoft.com/office/drawing/2014/main" id="{0D9005C3-B95E-4B18-AAE7-E24BE5196D0C}"/>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76823" y="4737577"/>
            <a:ext cx="638349" cy="640080"/>
          </a:xfrm>
          <a:prstGeom prst="rect">
            <a:avLst/>
          </a:prstGeom>
        </p:spPr>
      </p:pic>
      <p:sp>
        <p:nvSpPr>
          <p:cNvPr id="12" name="Twitter handle">
            <a:extLst>
              <a:ext uri="{FF2B5EF4-FFF2-40B4-BE49-F238E27FC236}">
                <a16:creationId xmlns:a16="http://schemas.microsoft.com/office/drawing/2014/main" id="{86493432-72F4-449E-B539-D1AA7F57D162}"/>
              </a:ext>
            </a:extLst>
          </p:cNvPr>
          <p:cNvSpPr>
            <a:spLocks noGrp="1"/>
          </p:cNvSpPr>
          <p:nvPr>
            <p:ph type="body" sz="quarter" idx="16" hasCustomPrompt="1"/>
          </p:nvPr>
        </p:nvSpPr>
        <p:spPr>
          <a:xfrm>
            <a:off x="5291766" y="5497665"/>
            <a:ext cx="1608463" cy="640081"/>
          </a:xfrm>
        </p:spPr>
        <p:txBody>
          <a:bodyPr rIns="91440">
            <a:noAutofit/>
          </a:bodyPr>
          <a:lstStyle>
            <a:lvl1pPr marL="0" indent="0" algn="ctr">
              <a:buNone/>
              <a:defRPr sz="1400"/>
            </a:lvl1pPr>
          </a:lstStyle>
          <a:p>
            <a:pPr lvl="0"/>
            <a:r>
              <a:rPr lang="en-US"/>
              <a:t>Enter Twitter info</a:t>
            </a:r>
          </a:p>
        </p:txBody>
      </p:sp>
      <p:pic>
        <p:nvPicPr>
          <p:cNvPr id="10" name="Instagram">
            <a:extLst>
              <a:ext uri="{FF2B5EF4-FFF2-40B4-BE49-F238E27FC236}">
                <a16:creationId xmlns:a16="http://schemas.microsoft.com/office/drawing/2014/main" id="{378C0CF0-E836-4DD3-855C-BE5F54E6A3E9}"/>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7579776" y="4690799"/>
            <a:ext cx="734848" cy="733636"/>
          </a:xfrm>
          <a:prstGeom prst="rect">
            <a:avLst/>
          </a:prstGeom>
        </p:spPr>
      </p:pic>
      <p:sp>
        <p:nvSpPr>
          <p:cNvPr id="13" name="Instagram handle">
            <a:extLst>
              <a:ext uri="{FF2B5EF4-FFF2-40B4-BE49-F238E27FC236}">
                <a16:creationId xmlns:a16="http://schemas.microsoft.com/office/drawing/2014/main" id="{3B7466F7-8FB3-4D97-990A-262C144EE8EF}"/>
              </a:ext>
            </a:extLst>
          </p:cNvPr>
          <p:cNvSpPr>
            <a:spLocks noGrp="1"/>
          </p:cNvSpPr>
          <p:nvPr userDrawn="1">
            <p:ph type="body" sz="quarter" idx="17" hasCustomPrompt="1"/>
          </p:nvPr>
        </p:nvSpPr>
        <p:spPr>
          <a:xfrm>
            <a:off x="7182175" y="5497665"/>
            <a:ext cx="1608462" cy="640081"/>
          </a:xfrm>
        </p:spPr>
        <p:txBody>
          <a:bodyPr rIns="91440">
            <a:noAutofit/>
          </a:bodyPr>
          <a:lstStyle>
            <a:lvl1pPr marL="0" indent="0" algn="ctr">
              <a:buNone/>
              <a:defRPr sz="1400"/>
            </a:lvl1pPr>
          </a:lstStyle>
          <a:p>
            <a:pPr lvl="0"/>
            <a:r>
              <a:rPr lang="en-US"/>
              <a:t>Enter Instagram info</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userDrawn="1">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690579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5" name="Footer Placeholder 4"/>
          <p:cNvSpPr>
            <a:spLocks noGrp="1"/>
          </p:cNvSpPr>
          <p:nvPr userDrawn="1">
            <p:ph type="ftr" sz="quarter" idx="11"/>
          </p:nvPr>
        </p:nvSpPr>
        <p:spPr>
          <a:xfrm>
            <a:off x="4586640" y="6492875"/>
            <a:ext cx="4114800" cy="365125"/>
          </a:xfrm>
          <a:prstGeom prst="rect">
            <a:avLst/>
          </a:prstGeom>
        </p:spPr>
        <p:txBody>
          <a:bodyPr/>
          <a:lstStyle>
            <a:lvl1pPr>
              <a:defRPr>
                <a:solidFill>
                  <a:schemeClr val="tx1"/>
                </a:solidFill>
              </a:defRPr>
            </a:lvl1pPr>
          </a:lstStyle>
          <a:p>
            <a:endParaRPr lang="en-US"/>
          </a:p>
        </p:txBody>
      </p:sp>
      <p:sp>
        <p:nvSpPr>
          <p:cNvPr id="6" name="Slide Number Placeholder 5"/>
          <p:cNvSpPr>
            <a:spLocks noGrp="1"/>
          </p:cNvSpPr>
          <p:nvPr userDrawn="1">
            <p:ph type="sldNum" sz="quarter" idx="12"/>
          </p:nvPr>
        </p:nvSpPr>
        <p:spPr>
          <a:xfrm>
            <a:off x="9448800" y="6563252"/>
            <a:ext cx="2743200" cy="365125"/>
          </a:xfrm>
          <a:prstGeom prst="rect">
            <a:avLst/>
          </a:prstGeom>
        </p:spPr>
        <p:txBody>
          <a:bodyPr/>
          <a:lstStyle>
            <a:lvl1pPr algn="r">
              <a:defRPr>
                <a:solidFill>
                  <a:schemeClr val="tx1"/>
                </a:solidFill>
              </a:defRPr>
            </a:lvl1pPr>
          </a:lstStyle>
          <a:p>
            <a:fld id="{CD5C70A5-9411-4B11-A0DB-D49D3D849901}" type="slidenum">
              <a:rPr lang="en-US" smtClean="0"/>
              <a:pPr/>
              <a:t>‹#›</a:t>
            </a:fld>
            <a:endParaRPr lang="en-US"/>
          </a:p>
        </p:txBody>
      </p:sp>
    </p:spTree>
    <p:extLst>
      <p:ext uri="{BB962C8B-B14F-4D97-AF65-F5344CB8AC3E}">
        <p14:creationId xmlns:p14="http://schemas.microsoft.com/office/powerpoint/2010/main" val="26362096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10238155" y="295731"/>
            <a:ext cx="1055077" cy="767687"/>
          </a:xfrm>
          <a:prstGeom prst="rect">
            <a:avLst/>
          </a:prstGeom>
        </p:spPr>
        <p:txBody>
          <a:bodyPr anchor="b"/>
          <a:lstStyle>
            <a:lvl1pPr algn="ctr">
              <a:defRPr sz="2800"/>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40458816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1">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508000" y="765175"/>
            <a:ext cx="11184000" cy="969282"/>
          </a:xfrm>
        </p:spPr>
        <p:txBody>
          <a:bodyPr>
            <a:normAutofit/>
          </a:bodyPr>
          <a:lstStyle>
            <a:lvl1pPr marL="0" indent="0">
              <a:buNone/>
              <a:defRPr sz="3000" b="0">
                <a:solidFill>
                  <a:srgbClr val="575757"/>
                </a:solidFill>
              </a:defRPr>
            </a:lvl1pPr>
          </a:lstStyle>
          <a:p>
            <a:pPr lvl="0"/>
            <a:r>
              <a:rPr lang="en-US"/>
              <a:t>Click to edit Master text styles</a:t>
            </a:r>
          </a:p>
        </p:txBody>
      </p:sp>
      <p:sp>
        <p:nvSpPr>
          <p:cNvPr id="14" name="Title Placeholder 1"/>
          <p:cNvSpPr>
            <a:spLocks noGrp="1"/>
          </p:cNvSpPr>
          <p:nvPr>
            <p:ph type="title"/>
          </p:nvPr>
        </p:nvSpPr>
        <p:spPr>
          <a:xfrm>
            <a:off x="508000" y="304800"/>
            <a:ext cx="11184000" cy="469492"/>
          </a:xfrm>
          <a:prstGeom prst="rect">
            <a:avLst/>
          </a:prstGeom>
        </p:spPr>
        <p:txBody>
          <a:bodyPr vert="horz" lIns="0" tIns="0" rIns="0" bIns="0" rtlCol="0" anchor="t" anchorCtr="0">
            <a:noAutofit/>
          </a:bodyPr>
          <a:lstStyle/>
          <a:p>
            <a:r>
              <a:rPr lang="en-US"/>
              <a:t>Click to edit Master title style</a:t>
            </a:r>
            <a:endParaRPr lang="en-GB"/>
          </a:p>
        </p:txBody>
      </p:sp>
      <p:sp>
        <p:nvSpPr>
          <p:cNvPr id="20" name="Text Placeholder 19"/>
          <p:cNvSpPr>
            <a:spLocks noGrp="1"/>
          </p:cNvSpPr>
          <p:nvPr>
            <p:ph type="body" sz="quarter" idx="14"/>
          </p:nvPr>
        </p:nvSpPr>
        <p:spPr>
          <a:xfrm>
            <a:off x="508916" y="1828800"/>
            <a:ext cx="11184000" cy="453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4"/>
          <p:cNvSpPr>
            <a:spLocks noGrp="1"/>
          </p:cNvSpPr>
          <p:nvPr>
            <p:ph type="ftr" sz="quarter" idx="3"/>
          </p:nvPr>
        </p:nvSpPr>
        <p:spPr>
          <a:xfrm>
            <a:off x="513574" y="6400800"/>
            <a:ext cx="10079297" cy="252000"/>
          </a:xfrm>
          <a:prstGeom prst="rect">
            <a:avLst/>
          </a:prstGeom>
        </p:spPr>
        <p:txBody>
          <a:bodyPr vert="horz" lIns="0" tIns="0" rIns="0" bIns="0" rtlCol="0" anchor="ctr" anchorCtr="0"/>
          <a:lstStyle>
            <a:lvl1pPr algn="l">
              <a:defRPr sz="800" b="0">
                <a:solidFill>
                  <a:srgbClr val="8C8C8C"/>
                </a:solidFill>
              </a:defRPr>
            </a:lvl1pPr>
          </a:lstStyle>
          <a:p>
            <a:endParaRPr lang="en-GB"/>
          </a:p>
        </p:txBody>
      </p:sp>
      <p:sp>
        <p:nvSpPr>
          <p:cNvPr id="8" name="Slide Number Placeholder 7"/>
          <p:cNvSpPr>
            <a:spLocks noGrp="1"/>
          </p:cNvSpPr>
          <p:nvPr>
            <p:ph type="sldNum" sz="quarter" idx="4"/>
          </p:nvPr>
        </p:nvSpPr>
        <p:spPr>
          <a:xfrm>
            <a:off x="10630838" y="6400800"/>
            <a:ext cx="1086423" cy="252000"/>
          </a:xfrm>
          <a:prstGeom prst="rect">
            <a:avLst/>
          </a:prstGeom>
        </p:spPr>
        <p:txBody>
          <a:bodyPr vert="horz" lIns="0" tIns="0" rIns="0" bIns="0" rtlCol="0" anchor="ctr" anchorCtr="0"/>
          <a:lstStyle>
            <a:lvl1pPr algn="r">
              <a:defRPr sz="800" b="0">
                <a:solidFill>
                  <a:srgbClr val="8C8C8C"/>
                </a:solidFill>
              </a:defRPr>
            </a:lvl1pPr>
          </a:lstStyle>
          <a:p>
            <a:fld id="{95CC1D26-A9BD-4BDE-BDD9-08EDBAE96860}" type="slidenum">
              <a:rPr lang="en-GB" smtClean="0"/>
              <a:pPr/>
              <a:t>‹#›</a:t>
            </a:fld>
            <a:endParaRPr lang="en-GB"/>
          </a:p>
        </p:txBody>
      </p:sp>
    </p:spTree>
    <p:extLst>
      <p:ext uri="{BB962C8B-B14F-4D97-AF65-F5344CB8AC3E}">
        <p14:creationId xmlns:p14="http://schemas.microsoft.com/office/powerpoint/2010/main" val="3333990339"/>
      </p:ext>
    </p:extLst>
  </p:cSld>
  <p:clrMapOvr>
    <a:masterClrMapping/>
  </p:clrMapOvr>
  <p:transition>
    <p:fade/>
  </p:transition>
  <p:extLst>
    <p:ext uri="{DCECCB84-F9BA-43D5-87BE-67443E8EF086}">
      <p15:sldGuideLst xmlns:p15="http://schemas.microsoft.com/office/powerpoint/2012/main">
        <p15:guide id="2" pos="2880">
          <p15:clr>
            <a:srgbClr val="FBAE40"/>
          </p15:clr>
        </p15:guide>
        <p15:guide id="4" pos="5520">
          <p15:clr>
            <a:srgbClr val="FBAE40"/>
          </p15:clr>
        </p15:guide>
        <p15:guide id="5" pos="240">
          <p15:clr>
            <a:srgbClr val="FBAE40"/>
          </p15:clr>
        </p15:guide>
        <p15:guide id="6" orient="horz" pos="192">
          <p15:clr>
            <a:srgbClr val="FBAE40"/>
          </p15:clr>
        </p15:guide>
        <p15:guide id="7" orient="horz" pos="1152">
          <p15:clr>
            <a:srgbClr val="FBAE40"/>
          </p15:clr>
        </p15:guide>
        <p15:guide id="8" orient="horz" pos="480">
          <p15:clr>
            <a:srgbClr val="FBAE40"/>
          </p15:clr>
        </p15:guide>
        <p15:guide id="9" orient="horz" pos="403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90E58B70-3EE2-459F-99E8-EE9A3432C5F9}"/>
              </a:ext>
            </a:extLst>
          </p:cNvPr>
          <p:cNvPicPr>
            <a:picLocks noChangeAspect="1"/>
          </p:cNvPicPr>
          <p:nvPr userDrawn="1"/>
        </p:nvPicPr>
        <p:blipFill>
          <a:blip r:embed="rId2"/>
          <a:stretch>
            <a:fillRect/>
          </a:stretch>
        </p:blipFill>
        <p:spPr>
          <a:xfrm>
            <a:off x="98321" y="6225626"/>
            <a:ext cx="739880" cy="558634"/>
          </a:xfrm>
          <a:prstGeom prst="rect">
            <a:avLst/>
          </a:prstGeom>
        </p:spPr>
      </p:pic>
      <p:pic>
        <p:nvPicPr>
          <p:cNvPr id="13" name="Picture 12">
            <a:extLst>
              <a:ext uri="{FF2B5EF4-FFF2-40B4-BE49-F238E27FC236}">
                <a16:creationId xmlns:a16="http://schemas.microsoft.com/office/drawing/2014/main" id="{2EACF8E1-069C-48DD-86C1-05C4A1B67458}"/>
              </a:ext>
            </a:extLst>
          </p:cNvPr>
          <p:cNvPicPr>
            <a:picLocks noChangeAspect="1"/>
          </p:cNvPicPr>
          <p:nvPr userDrawn="1"/>
        </p:nvPicPr>
        <p:blipFill>
          <a:blip r:embed="rId3"/>
          <a:stretch>
            <a:fillRect/>
          </a:stretch>
        </p:blipFill>
        <p:spPr>
          <a:xfrm>
            <a:off x="10210096" y="1"/>
            <a:ext cx="1981904" cy="1218328"/>
          </a:xfrm>
          <a:prstGeom prst="rect">
            <a:avLst/>
          </a:prstGeom>
        </p:spPr>
      </p:pic>
      <p:pic>
        <p:nvPicPr>
          <p:cNvPr id="14" name="Picture 13">
            <a:extLst>
              <a:ext uri="{FF2B5EF4-FFF2-40B4-BE49-F238E27FC236}">
                <a16:creationId xmlns:a16="http://schemas.microsoft.com/office/drawing/2014/main" id="{44C18F17-9CCE-4C40-9FA4-362B3F950086}"/>
              </a:ext>
            </a:extLst>
          </p:cNvPr>
          <p:cNvPicPr>
            <a:picLocks noChangeAspect="1"/>
          </p:cNvPicPr>
          <p:nvPr userDrawn="1"/>
        </p:nvPicPr>
        <p:blipFill>
          <a:blip r:embed="rId4"/>
          <a:stretch>
            <a:fillRect/>
          </a:stretch>
        </p:blipFill>
        <p:spPr>
          <a:xfrm>
            <a:off x="11096975" y="-76636"/>
            <a:ext cx="769876" cy="1012881"/>
          </a:xfrm>
          <a:prstGeom prst="rect">
            <a:avLst/>
          </a:prstGeom>
        </p:spPr>
      </p:pic>
    </p:spTree>
    <p:extLst>
      <p:ext uri="{BB962C8B-B14F-4D97-AF65-F5344CB8AC3E}">
        <p14:creationId xmlns:p14="http://schemas.microsoft.com/office/powerpoint/2010/main" val="1660578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a:xfrm>
            <a:off x="1236963" y="235678"/>
            <a:ext cx="10096959" cy="747579"/>
          </a:xfrm>
        </p:spPr>
        <p:txBody>
          <a:bodyPr/>
          <a:lstStyle/>
          <a:p>
            <a:r>
              <a:rPr lang="en-US"/>
              <a:t>Click to edit Master title style</a:t>
            </a:r>
          </a:p>
        </p:txBody>
      </p:sp>
      <p:sp>
        <p:nvSpPr>
          <p:cNvPr id="5" name="Text Placeholder 4">
            <a:extLst>
              <a:ext uri="{FF2B5EF4-FFF2-40B4-BE49-F238E27FC236}">
                <a16:creationId xmlns:a16="http://schemas.microsoft.com/office/drawing/2014/main" id="{014B6A3B-3BF1-49BB-A418-D9BD7963E314}"/>
              </a:ext>
            </a:extLst>
          </p:cNvPr>
          <p:cNvSpPr>
            <a:spLocks noGrp="1"/>
          </p:cNvSpPr>
          <p:nvPr>
            <p:ph type="body" sz="quarter" idx="11"/>
          </p:nvPr>
        </p:nvSpPr>
        <p:spPr>
          <a:xfrm>
            <a:off x="171451" y="1222375"/>
            <a:ext cx="11849100" cy="4803775"/>
          </a:xfrm>
        </p:spPr>
        <p:txBody>
          <a:bodyPr/>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3922772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_Content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430627"/>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3735253"/>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512833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_Content_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a:xfrm>
            <a:off x="1333960" y="183376"/>
            <a:ext cx="10096959" cy="747579"/>
          </a:xfrm>
        </p:spPr>
        <p:txBody>
          <a:bodyPr/>
          <a:lstStyle/>
          <a:p>
            <a:r>
              <a:rPr lang="en-US"/>
              <a:t>Click to edit Master title style</a:t>
            </a:r>
          </a:p>
        </p:txBody>
      </p:sp>
      <p:sp>
        <p:nvSpPr>
          <p:cNvPr id="7" name="Subtitle 1">
            <a:extLst>
              <a:ext uri="{FF2B5EF4-FFF2-40B4-BE49-F238E27FC236}">
                <a16:creationId xmlns:a16="http://schemas.microsoft.com/office/drawing/2014/main" id="{FE7420B2-557E-48EE-B2B6-06D64A51825A}"/>
              </a:ext>
            </a:extLst>
          </p:cNvPr>
          <p:cNvSpPr>
            <a:spLocks noGrp="1"/>
          </p:cNvSpPr>
          <p:nvPr>
            <p:ph type="body" idx="14"/>
          </p:nvPr>
        </p:nvSpPr>
        <p:spPr>
          <a:xfrm>
            <a:off x="146291" y="1138548"/>
            <a:ext cx="11890271"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962460"/>
            <a:ext cx="11890272" cy="1433759"/>
          </a:xfrm>
        </p:spPr>
        <p:txBody>
          <a:bodyPr rIns="91440">
            <a:noAutofit/>
          </a:bodyPr>
          <a:lstStyle>
            <a:lvl1pPr>
              <a:defRPr sz="2400"/>
            </a:lvl1pPr>
            <a:lvl2pPr>
              <a:defRPr sz="2000"/>
            </a:lvl2pPr>
            <a:lvl3pPr>
              <a:defRPr sz="18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8" name="Subtitle 2">
            <a:extLst>
              <a:ext uri="{FF2B5EF4-FFF2-40B4-BE49-F238E27FC236}">
                <a16:creationId xmlns:a16="http://schemas.microsoft.com/office/drawing/2014/main" id="{38B7E127-F1D4-487E-A15F-845BF8F6D645}"/>
              </a:ext>
            </a:extLst>
          </p:cNvPr>
          <p:cNvSpPr>
            <a:spLocks noGrp="1"/>
          </p:cNvSpPr>
          <p:nvPr>
            <p:ph type="body" idx="15"/>
          </p:nvPr>
        </p:nvSpPr>
        <p:spPr>
          <a:xfrm>
            <a:off x="146290" y="3603812"/>
            <a:ext cx="11890271"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4439797"/>
            <a:ext cx="11890272" cy="1522429"/>
          </a:xfrm>
        </p:spPr>
        <p:txBody>
          <a:bodyPr rIns="91440">
            <a:noAutofit/>
          </a:bodyPr>
          <a:lstStyle>
            <a:lvl1pPr>
              <a:defRPr sz="2400"/>
            </a:lvl1pPr>
            <a:lvl2pPr>
              <a:defRPr sz="2000"/>
            </a:lvl2pPr>
            <a:lvl3pPr>
              <a:defRPr sz="18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415318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8BE3CC32-6F75-4749-8C0D-726CD30D3F19}"/>
              </a:ext>
            </a:extLst>
          </p:cNvPr>
          <p:cNvSpPr>
            <a:spLocks noGrp="1"/>
          </p:cNvSpPr>
          <p:nvPr>
            <p:ph sz="half" idx="1"/>
          </p:nvPr>
        </p:nvSpPr>
        <p:spPr>
          <a:xfrm>
            <a:off x="176270" y="1429017"/>
            <a:ext cx="5843530" cy="4498057"/>
          </a:xfrm>
        </p:spPr>
        <p:txBody>
          <a:bodyPr rIns="640080"/>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E70591A-C582-4B0B-95C3-1CEE6E7FEE31}"/>
              </a:ext>
            </a:extLst>
          </p:cNvPr>
          <p:cNvSpPr>
            <a:spLocks noGrp="1"/>
          </p:cNvSpPr>
          <p:nvPr>
            <p:ph sz="half" idx="13"/>
          </p:nvPr>
        </p:nvSpPr>
        <p:spPr>
          <a:xfrm>
            <a:off x="6172202" y="1429016"/>
            <a:ext cx="5843530" cy="4498057"/>
          </a:xfrm>
        </p:spPr>
        <p:txBody>
          <a:bodyPr rIns="640080"/>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391961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p>
        </p:txBody>
      </p:sp>
      <p:sp>
        <p:nvSpPr>
          <p:cNvPr id="3" name="Content Placeholder">
            <a:extLst>
              <a:ext uri="{FF2B5EF4-FFF2-40B4-BE49-F238E27FC236}">
                <a16:creationId xmlns:a16="http://schemas.microsoft.com/office/drawing/2014/main" id="{8BE3CC32-6F75-4749-8C0D-726CD30D3F19}"/>
              </a:ext>
            </a:extLst>
          </p:cNvPr>
          <p:cNvSpPr>
            <a:spLocks noGrp="1"/>
          </p:cNvSpPr>
          <p:nvPr>
            <p:ph sz="half" idx="1"/>
          </p:nvPr>
        </p:nvSpPr>
        <p:spPr>
          <a:xfrm>
            <a:off x="176270" y="1429017"/>
            <a:ext cx="3800820" cy="4498057"/>
          </a:xfrm>
        </p:spPr>
        <p:txBody>
          <a:bodyPr rIns="457200">
            <a:no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2CA358F9-FDAB-435E-8C1A-4A738B05E0CA}"/>
              </a:ext>
            </a:extLst>
          </p:cNvPr>
          <p:cNvSpPr>
            <a:spLocks noGrp="1"/>
          </p:cNvSpPr>
          <p:nvPr>
            <p:ph sz="half" idx="13"/>
          </p:nvPr>
        </p:nvSpPr>
        <p:spPr>
          <a:xfrm>
            <a:off x="4195590" y="1429017"/>
            <a:ext cx="3800820" cy="4498057"/>
          </a:xfrm>
        </p:spPr>
        <p:txBody>
          <a:bodyPr rIns="457200">
            <a:no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DACFA113-9FF8-4E58-B951-B3F0EC9E1F73}"/>
              </a:ext>
            </a:extLst>
          </p:cNvPr>
          <p:cNvSpPr>
            <a:spLocks noGrp="1"/>
          </p:cNvSpPr>
          <p:nvPr>
            <p:ph sz="half" idx="14"/>
          </p:nvPr>
        </p:nvSpPr>
        <p:spPr>
          <a:xfrm>
            <a:off x="8214912" y="1431790"/>
            <a:ext cx="3800820" cy="4498057"/>
          </a:xfrm>
        </p:spPr>
        <p:txBody>
          <a:bodyPr rIns="822960">
            <a:no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739087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93910-36C0-4247-AA8F-0AE4EEC9E761}"/>
              </a:ext>
            </a:extLst>
          </p:cNvPr>
          <p:cNvSpPr>
            <a:spLocks noGrp="1"/>
          </p:cNvSpPr>
          <p:nvPr>
            <p:ph type="title"/>
          </p:nvPr>
        </p:nvSpPr>
        <p:spPr>
          <a:xfrm>
            <a:off x="1258430" y="380196"/>
            <a:ext cx="10128421" cy="769977"/>
          </a:xfrm>
        </p:spPr>
        <p:txBody>
          <a:bodyPr/>
          <a:lstStyle/>
          <a:p>
            <a:r>
              <a:rPr lang="en-US"/>
              <a:t>Click to edit Master title style</a:t>
            </a:r>
          </a:p>
        </p:txBody>
      </p:sp>
      <p:sp>
        <p:nvSpPr>
          <p:cNvPr id="3" name="Subtitle 1">
            <a:extLst>
              <a:ext uri="{FF2B5EF4-FFF2-40B4-BE49-F238E27FC236}">
                <a16:creationId xmlns:a16="http://schemas.microsoft.com/office/drawing/2014/main" id="{555F8427-E9CA-49E6-8AE9-ED1BDBD1330C}"/>
              </a:ext>
            </a:extLst>
          </p:cNvPr>
          <p:cNvSpPr>
            <a:spLocks noGrp="1"/>
          </p:cNvSpPr>
          <p:nvPr>
            <p:ph type="body" idx="1"/>
          </p:nvPr>
        </p:nvSpPr>
        <p:spPr>
          <a:xfrm>
            <a:off x="171064" y="1449806"/>
            <a:ext cx="5876390"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1">
            <a:extLst>
              <a:ext uri="{FF2B5EF4-FFF2-40B4-BE49-F238E27FC236}">
                <a16:creationId xmlns:a16="http://schemas.microsoft.com/office/drawing/2014/main" id="{5321AB6E-4445-4BB1-B9FB-988FE3FCB0A0}"/>
              </a:ext>
            </a:extLst>
          </p:cNvPr>
          <p:cNvSpPr>
            <a:spLocks noGrp="1"/>
          </p:cNvSpPr>
          <p:nvPr>
            <p:ph sz="half" idx="2"/>
          </p:nvPr>
        </p:nvSpPr>
        <p:spPr>
          <a:xfrm>
            <a:off x="171064" y="2273718"/>
            <a:ext cx="5876389" cy="3664374"/>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2">
            <a:extLst>
              <a:ext uri="{FF2B5EF4-FFF2-40B4-BE49-F238E27FC236}">
                <a16:creationId xmlns:a16="http://schemas.microsoft.com/office/drawing/2014/main" id="{BE337800-272E-4187-948E-AB6D00DF71A1}"/>
              </a:ext>
            </a:extLst>
          </p:cNvPr>
          <p:cNvSpPr>
            <a:spLocks noGrp="1"/>
          </p:cNvSpPr>
          <p:nvPr>
            <p:ph type="body" idx="13"/>
          </p:nvPr>
        </p:nvSpPr>
        <p:spPr>
          <a:xfrm>
            <a:off x="6145878" y="1450895"/>
            <a:ext cx="5876390"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2">
            <a:extLst>
              <a:ext uri="{FF2B5EF4-FFF2-40B4-BE49-F238E27FC236}">
                <a16:creationId xmlns:a16="http://schemas.microsoft.com/office/drawing/2014/main" id="{3490EC0F-BFAC-421B-8701-663D6C38BD0D}"/>
              </a:ext>
            </a:extLst>
          </p:cNvPr>
          <p:cNvSpPr>
            <a:spLocks noGrp="1"/>
          </p:cNvSpPr>
          <p:nvPr>
            <p:ph sz="half" idx="14"/>
          </p:nvPr>
        </p:nvSpPr>
        <p:spPr>
          <a:xfrm>
            <a:off x="6145878" y="2274806"/>
            <a:ext cx="5876389" cy="3663285"/>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F91FAFC8-95D4-42F6-A237-AD9B38EF06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4288569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_Content_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D07E23E6-6A2F-4EBB-BAA3-780723750EAA}"/>
              </a:ext>
            </a:extLst>
          </p:cNvPr>
          <p:cNvSpPr>
            <a:spLocks noGrp="1"/>
          </p:cNvSpPr>
          <p:nvPr>
            <p:ph sz="quarter" idx="11"/>
          </p:nvPr>
        </p:nvSpPr>
        <p:spPr>
          <a:xfrm>
            <a:off x="149319" y="1228725"/>
            <a:ext cx="11839480" cy="671793"/>
          </a:xfrm>
        </p:spPr>
        <p:txBody>
          <a:bodyPr>
            <a:normAutofit/>
          </a:bodyPr>
          <a:lstStyle>
            <a:lvl1pPr marL="0" indent="0">
              <a:buNone/>
              <a:defRPr sz="3200"/>
            </a:lvl1pPr>
          </a:lstStyle>
          <a:p>
            <a:pPr lvl="0"/>
            <a:r>
              <a:rPr lang="en-US"/>
              <a:t>Click to edit Master text styles</a:t>
            </a:r>
          </a:p>
        </p:txBody>
      </p:sp>
      <p:sp>
        <p:nvSpPr>
          <p:cNvPr id="8" name="Table Placeholder 7">
            <a:extLst>
              <a:ext uri="{FF2B5EF4-FFF2-40B4-BE49-F238E27FC236}">
                <a16:creationId xmlns:a16="http://schemas.microsoft.com/office/drawing/2014/main" id="{F2E4A04F-CC4A-4D65-ADD6-100415BF7610}"/>
              </a:ext>
            </a:extLst>
          </p:cNvPr>
          <p:cNvSpPr>
            <a:spLocks noGrp="1"/>
          </p:cNvSpPr>
          <p:nvPr>
            <p:ph type="tbl" sz="quarter" idx="12" hasCustomPrompt="1"/>
          </p:nvPr>
        </p:nvSpPr>
        <p:spPr>
          <a:xfrm>
            <a:off x="149319" y="2073275"/>
            <a:ext cx="11863293" cy="3806825"/>
          </a:xfrm>
        </p:spPr>
        <p:txBody>
          <a:bodyPr/>
          <a:lstStyle>
            <a:lvl1pPr>
              <a:defRPr/>
            </a:lvl1pPr>
          </a:lstStyle>
          <a:p>
            <a:r>
              <a:rPr lang="en-US"/>
              <a:t>Table</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18623323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4" name="Graph Placeholder">
            <a:extLst>
              <a:ext uri="{FF2B5EF4-FFF2-40B4-BE49-F238E27FC236}">
                <a16:creationId xmlns:a16="http://schemas.microsoft.com/office/drawing/2014/main" id="{77EA46B5-DFD9-4CBD-916B-41252B3634A1}"/>
              </a:ext>
            </a:extLst>
          </p:cNvPr>
          <p:cNvSpPr>
            <a:spLocks noGrp="1"/>
          </p:cNvSpPr>
          <p:nvPr>
            <p:ph type="chart" sz="quarter" idx="13"/>
          </p:nvPr>
        </p:nvSpPr>
        <p:spPr>
          <a:xfrm>
            <a:off x="143219" y="1277938"/>
            <a:ext cx="11864631" cy="4682187"/>
          </a:xfrm>
        </p:spPr>
        <p:txBody>
          <a:bodyPr/>
          <a:lstStyle/>
          <a:p>
            <a:r>
              <a:rPr lang="en-US"/>
              <a:t>Click icon to add chart</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2224423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3" Type="http://schemas.openxmlformats.org/officeDocument/2006/relationships/slideLayout" Target="../slideLayouts/slideLayout4.xml"/><Relationship Id="rId21" Type="http://schemas.openxmlformats.org/officeDocument/2006/relationships/image" Target="../media/image3.png"/><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19"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Logo: New Jersey Department of Education.">
            <a:extLst>
              <a:ext uri="{FF2B5EF4-FFF2-40B4-BE49-F238E27FC236}">
                <a16:creationId xmlns:a16="http://schemas.microsoft.com/office/drawing/2014/main" id="{CF96DE2C-7117-450B-9505-73F2CC7674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69" y="-5897"/>
            <a:ext cx="12081830" cy="2551181"/>
          </a:xfrm>
          <a:prstGeom prst="rect">
            <a:avLst/>
          </a:prstGeom>
        </p:spPr>
      </p:pic>
      <p:sp>
        <p:nvSpPr>
          <p:cNvPr id="3" name="Text Placeholder 2">
            <a:extLst>
              <a:ext uri="{FF2B5EF4-FFF2-40B4-BE49-F238E27FC236}">
                <a16:creationId xmlns:a16="http://schemas.microsoft.com/office/drawing/2014/main" id="{056ABD99-43FC-48BD-956C-54F530646711}"/>
              </a:ext>
            </a:extLst>
          </p:cNvPr>
          <p:cNvSpPr>
            <a:spLocks noGrp="1"/>
          </p:cNvSpPr>
          <p:nvPr>
            <p:ph type="body" idx="1"/>
          </p:nvPr>
        </p:nvSpPr>
        <p:spPr>
          <a:xfrm>
            <a:off x="110169" y="1825625"/>
            <a:ext cx="11788048" cy="4351338"/>
          </a:xfrm>
          <a:prstGeom prst="rect">
            <a:avLst/>
          </a:prstGeom>
        </p:spPr>
        <p:txBody>
          <a:bodyPr vert="horz" lIns="91440" tIns="45720" rIns="91440" bIns="45720" rtlCol="0">
            <a:normAutofit/>
          </a:bodyPr>
          <a:lstStyle/>
          <a:p>
            <a:pPr lvl="0"/>
            <a:r>
              <a:rPr lang="en-US"/>
              <a:t>Do not use this layout</a:t>
            </a:r>
          </a:p>
        </p:txBody>
      </p:sp>
    </p:spTree>
    <p:extLst>
      <p:ext uri="{BB962C8B-B14F-4D97-AF65-F5344CB8AC3E}">
        <p14:creationId xmlns:p14="http://schemas.microsoft.com/office/powerpoint/2010/main" val="2300392000"/>
      </p:ext>
    </p:extLst>
  </p:cSld>
  <p:clrMap bg1="lt1" tx1="dk1" bg2="lt2" tx2="dk2" accent1="accent1" accent2="accent2" accent3="accent3" accent4="accent4" accent5="accent5" accent6="accent6" hlink="hlink" folHlink="folHlink"/>
  <p:sldLayoutIdLst>
    <p:sldLayoutId id="2147483685" r:id="rId1"/>
  </p:sldLayoutIdLst>
  <p:hf hdr="0" dt="0"/>
  <p:txStyles>
    <p:titleStyle>
      <a:lvl1pPr algn="ctr" defTabSz="914400" rtl="0" eaLnBrk="1" latinLnBrk="0" hangingPunct="1">
        <a:lnSpc>
          <a:spcPct val="90000"/>
        </a:lnSpc>
        <a:spcBef>
          <a:spcPct val="0"/>
        </a:spcBef>
        <a:buNone/>
        <a:defRPr sz="5400" b="1" kern="1200">
          <a:solidFill>
            <a:srgbClr val="6E2405"/>
          </a:solidFill>
          <a:latin typeface="Palatino Linotype" panose="02040502050505030304" pitchFamily="18" charset="0"/>
          <a:ea typeface="+mj-ea"/>
          <a:cs typeface="+mj-cs"/>
        </a:defRPr>
      </a:lvl1pPr>
    </p:titleStyle>
    <p:bodyStyle>
      <a:lvl1pPr marL="0" indent="0" algn="l" defTabSz="914400" rtl="0" eaLnBrk="1" latinLnBrk="0" hangingPunct="1">
        <a:lnSpc>
          <a:spcPct val="108000"/>
        </a:lnSpc>
        <a:spcBef>
          <a:spcPts val="1000"/>
        </a:spcBef>
        <a:spcAft>
          <a:spcPts val="1400"/>
        </a:spcAft>
        <a:buFont typeface="Arial" panose="020B0604020202020204" pitchFamily="34" charset="0"/>
        <a:buNone/>
        <a:defRPr sz="44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696D1C8D-2804-489C-86CC-F70D29F92737}"/>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311133"/>
            <a:ext cx="11893320" cy="1630683"/>
          </a:xfrm>
          <a:prstGeom prst="rect">
            <a:avLst/>
          </a:prstGeom>
        </p:spPr>
      </p:pic>
      <p:sp>
        <p:nvSpPr>
          <p:cNvPr id="2" name="Title Placeholder 1">
            <a:extLst>
              <a:ext uri="{FF2B5EF4-FFF2-40B4-BE49-F238E27FC236}">
                <a16:creationId xmlns:a16="http://schemas.microsoft.com/office/drawing/2014/main" id="{A52D6E93-3D36-4693-94CF-5E08B138DE51}"/>
              </a:ext>
            </a:extLst>
          </p:cNvPr>
          <p:cNvSpPr>
            <a:spLocks noGrp="1"/>
          </p:cNvSpPr>
          <p:nvPr>
            <p:ph type="title"/>
          </p:nvPr>
        </p:nvSpPr>
        <p:spPr>
          <a:xfrm>
            <a:off x="1256841" y="378896"/>
            <a:ext cx="10096959" cy="747579"/>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F8288CE7-0338-4DCA-9309-6257DC1AB2BD}"/>
              </a:ext>
            </a:extLst>
          </p:cNvPr>
          <p:cNvSpPr>
            <a:spLocks noGrp="1"/>
          </p:cNvSpPr>
          <p:nvPr>
            <p:ph type="body" idx="1"/>
          </p:nvPr>
        </p:nvSpPr>
        <p:spPr>
          <a:xfrm>
            <a:off x="146292" y="1430626"/>
            <a:ext cx="11890272" cy="4507465"/>
          </a:xfrm>
          <a:prstGeom prst="rect">
            <a:avLst/>
          </a:prstGeom>
        </p:spPr>
        <p:txBody>
          <a:bodyPr vert="horz" lIns="91440" tIns="45720" rIns="82296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C25DAC51-AACD-4066-8BD6-6F7BF018F00F}"/>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C0398713-19FC-43BC-8C7D-F7EE32024943}"/>
              </a:ext>
            </a:extLst>
          </p:cNvPr>
          <p:cNvSpPr>
            <a:spLocks noGrp="1"/>
          </p:cNvSpPr>
          <p:nvPr>
            <p:ph type="sldNum" sz="quarter" idx="4"/>
          </p:nvPr>
        </p:nvSpPr>
        <p:spPr>
          <a:xfrm>
            <a:off x="8687719" y="6257197"/>
            <a:ext cx="2743200" cy="365125"/>
          </a:xfrm>
          <a:prstGeom prst="rect">
            <a:avLst/>
          </a:prstGeom>
        </p:spPr>
        <p:txBody>
          <a:bodyPr vert="horz" lIns="91440" tIns="45720" rIns="91440" bIns="45720" rtlCol="0" anchor="ctr"/>
          <a:lstStyle>
            <a:lvl1pPr algn="r">
              <a:defRPr sz="1400">
                <a:solidFill>
                  <a:schemeClr val="bg1"/>
                </a:solidFill>
                <a:latin typeface="Palatino Linotype" panose="02040502050505030304" pitchFamily="18" charset="0"/>
              </a:defRPr>
            </a:lvl1pPr>
          </a:lstStyle>
          <a:p>
            <a:fld id="{A3D1C70C-36A2-44FC-A083-98959550CFF4}" type="slidenum">
              <a:rPr lang="en-US" smtClean="0"/>
              <a:pPr/>
              <a:t>‹#›</a:t>
            </a:fld>
            <a:endParaRPr lang="en-US"/>
          </a:p>
        </p:txBody>
      </p:sp>
    </p:spTree>
    <p:extLst>
      <p:ext uri="{BB962C8B-B14F-4D97-AF65-F5344CB8AC3E}">
        <p14:creationId xmlns:p14="http://schemas.microsoft.com/office/powerpoint/2010/main" val="278374888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8" r:id="rId15"/>
    <p:sldLayoutId id="2147483681" r:id="rId16"/>
    <p:sldLayoutId id="2147483682" r:id="rId17"/>
    <p:sldLayoutId id="2147483683" r:id="rId18"/>
  </p:sldLayoutIdLst>
  <p:hf hdr="0" ftr="0" dt="0"/>
  <p:txStyles>
    <p:titleStyle>
      <a:lvl1pPr algn="l" defTabSz="914400" rtl="0" eaLnBrk="1" latinLnBrk="0" hangingPunct="1">
        <a:lnSpc>
          <a:spcPct val="90000"/>
        </a:lnSpc>
        <a:spcBef>
          <a:spcPct val="0"/>
        </a:spcBef>
        <a:buNone/>
        <a:defRPr sz="5000" b="1" kern="1200">
          <a:solidFill>
            <a:srgbClr val="6E2405"/>
          </a:solidFill>
          <a:latin typeface="Palatino Linotype" panose="02040502050505030304" pitchFamily="18" charset="0"/>
          <a:ea typeface="+mj-ea"/>
          <a:cs typeface="+mj-cs"/>
        </a:defRPr>
      </a:lvl1pPr>
    </p:titleStyle>
    <p:body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40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6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njsmart.org/njr/ks/SID%20Management/NJ%20SMART%20SID%20Management%20FAQ.pdf"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hyperlink" Target="mailto:Chimaobi.amutah@doe.nj.gov" TargetMode="External"/><Relationship Id="rId7" Type="http://schemas.openxmlformats.org/officeDocument/2006/relationships/hyperlink" Target="mailto:lindsay.wilhelmi-guay@doe.nj.gov"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mailto:reina.irizarry-clark@doe.nj.gov" TargetMode="External"/><Relationship Id="rId5" Type="http://schemas.openxmlformats.org/officeDocument/2006/relationships/hyperlink" Target="mailto:jennifer.hobbs@doe.nj.gov" TargetMode="External"/><Relationship Id="rId4" Type="http://schemas.openxmlformats.org/officeDocument/2006/relationships/hyperlink" Target="mailto:Matthew.Norcross@doe.nj.gov"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hyperlink" Target="https://www.instagram.com/newjerseydoe/" TargetMode="External"/><Relationship Id="rId3" Type="http://schemas.openxmlformats.org/officeDocument/2006/relationships/hyperlink" Target="http://nj.gov/education" TargetMode="External"/><Relationship Id="rId7" Type="http://schemas.openxmlformats.org/officeDocument/2006/relationships/hyperlink" Target="https://twitter.com/NewJerseyDOE" TargetMode="External"/><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hyperlink" Target="https://www.facebook.com/njdeptofed/" TargetMode="External"/><Relationship Id="rId5" Type="http://schemas.openxmlformats.org/officeDocument/2006/relationships/hyperlink" Target="mailto:ASP@doe.nj.gov" TargetMode="External"/><Relationship Id="rId4" Type="http://schemas.openxmlformats.org/officeDocument/2006/relationships/hyperlink" Target="mailto:OCS@doe.nj.go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57FFF-0053-4747-B34E-976807CC35AB}"/>
              </a:ext>
            </a:extLst>
          </p:cNvPr>
          <p:cNvSpPr>
            <a:spLocks noGrp="1"/>
          </p:cNvSpPr>
          <p:nvPr>
            <p:ph type="ctrTitle"/>
          </p:nvPr>
        </p:nvSpPr>
        <p:spPr>
          <a:xfrm>
            <a:off x="22086" y="2485329"/>
            <a:ext cx="12169913" cy="1050534"/>
          </a:xfrm>
          <a:prstGeom prst="rect">
            <a:avLst/>
          </a:prstGeom>
        </p:spPr>
        <p:txBody>
          <a:bodyPr lIns="91440" tIns="45720" rIns="91440" bIns="45720" anchor="b"/>
          <a:lstStyle/>
          <a:p>
            <a:br>
              <a:rPr lang="en-US" sz="4000">
                <a:latin typeface="Palatino Linotype"/>
              </a:rPr>
            </a:br>
            <a:r>
              <a:rPr lang="en-US" sz="4000">
                <a:latin typeface="Palatino Linotype"/>
              </a:rPr>
              <a:t>Data Literacy Series: Training #3</a:t>
            </a:r>
            <a:br>
              <a:rPr lang="en-US" sz="4000"/>
            </a:br>
            <a:r>
              <a:rPr lang="en-US" sz="2800">
                <a:latin typeface="Palatino Linotype"/>
              </a:rPr>
              <a:t>Progress Monitoring with Short and Long-Term Goals</a:t>
            </a:r>
            <a:endParaRPr lang="en-US" sz="4000">
              <a:latin typeface="Palatino Linotype"/>
            </a:endParaRPr>
          </a:p>
        </p:txBody>
      </p:sp>
      <p:pic>
        <p:nvPicPr>
          <p:cNvPr id="6" name="Picture 5" descr="Logo: State of New Jersey, Department of Education.">
            <a:extLst>
              <a:ext uri="{FF2B5EF4-FFF2-40B4-BE49-F238E27FC236}">
                <a16:creationId xmlns:a16="http://schemas.microsoft.com/office/drawing/2014/main" id="{0021F1E6-2135-4F4E-9EA0-EBD236B615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64" y="6081513"/>
            <a:ext cx="11890272" cy="768098"/>
          </a:xfrm>
          <a:prstGeom prst="rect">
            <a:avLst/>
          </a:prstGeom>
        </p:spPr>
      </p:pic>
      <p:sp>
        <p:nvSpPr>
          <p:cNvPr id="3" name="Subtitle 4">
            <a:extLst>
              <a:ext uri="{FF2B5EF4-FFF2-40B4-BE49-F238E27FC236}">
                <a16:creationId xmlns:a16="http://schemas.microsoft.com/office/drawing/2014/main" id="{8C0F648E-C4C1-25C1-85CF-D19B24C231B0}"/>
              </a:ext>
            </a:extLst>
          </p:cNvPr>
          <p:cNvSpPr>
            <a:spLocks noGrp="1"/>
          </p:cNvSpPr>
          <p:nvPr>
            <p:ph type="subTitle" idx="1"/>
          </p:nvPr>
        </p:nvSpPr>
        <p:spPr>
          <a:xfrm>
            <a:off x="33130" y="3432883"/>
            <a:ext cx="12114694" cy="1170538"/>
          </a:xfrm>
        </p:spPr>
        <p:txBody>
          <a:bodyPr vert="horz" lIns="91440" tIns="45720" rIns="91440" bIns="45720" rtlCol="0" anchor="t">
            <a:noAutofit/>
          </a:bodyPr>
          <a:lstStyle/>
          <a:p>
            <a:endParaRPr lang="en-US"/>
          </a:p>
          <a:p>
            <a:r>
              <a:rPr lang="en-US">
                <a:latin typeface="Palatino Linotype"/>
              </a:rPr>
              <a:t>Division of Field Support and Services</a:t>
            </a:r>
            <a:br>
              <a:rPr lang="en-US"/>
            </a:br>
            <a:r>
              <a:rPr lang="en-US">
                <a:latin typeface="Palatino Linotype"/>
              </a:rPr>
              <a:t>Office of Comprehensive Support</a:t>
            </a:r>
          </a:p>
          <a:p>
            <a:r>
              <a:rPr lang="en-US">
                <a:latin typeface="Palatino Linotype"/>
              </a:rPr>
              <a:t>February 7, 2024</a:t>
            </a:r>
          </a:p>
        </p:txBody>
      </p:sp>
    </p:spTree>
    <p:extLst>
      <p:ext uri="{BB962C8B-B14F-4D97-AF65-F5344CB8AC3E}">
        <p14:creationId xmlns:p14="http://schemas.microsoft.com/office/powerpoint/2010/main" val="282579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81FA9-4C1F-4E6F-B96C-FA516DC2F7B5}"/>
              </a:ext>
            </a:extLst>
          </p:cNvPr>
          <p:cNvSpPr>
            <a:spLocks noGrp="1"/>
          </p:cNvSpPr>
          <p:nvPr>
            <p:ph type="title"/>
          </p:nvPr>
        </p:nvSpPr>
        <p:spPr>
          <a:xfrm>
            <a:off x="1159845" y="458060"/>
            <a:ext cx="10096959" cy="747579"/>
          </a:xfrm>
        </p:spPr>
        <p:txBody>
          <a:bodyPr/>
          <a:lstStyle/>
          <a:p>
            <a:r>
              <a:rPr lang="en-US">
                <a:ea typeface="ＭＳ Ｐゴシック"/>
                <a:cs typeface="Calibri Light"/>
              </a:rPr>
              <a:t>Exit Criteria: TSI</a:t>
            </a:r>
            <a:endParaRPr lang="en-US"/>
          </a:p>
        </p:txBody>
      </p:sp>
      <p:sp>
        <p:nvSpPr>
          <p:cNvPr id="3" name="Content Placeholder 2">
            <a:extLst>
              <a:ext uri="{FF2B5EF4-FFF2-40B4-BE49-F238E27FC236}">
                <a16:creationId xmlns:a16="http://schemas.microsoft.com/office/drawing/2014/main" id="{E9874AE8-299A-4291-A192-680A38ECBC08}"/>
              </a:ext>
            </a:extLst>
          </p:cNvPr>
          <p:cNvSpPr>
            <a:spLocks noGrp="1"/>
          </p:cNvSpPr>
          <p:nvPr>
            <p:ph type="body" sz="quarter" idx="11"/>
          </p:nvPr>
        </p:nvSpPr>
        <p:spPr/>
        <p:txBody>
          <a:bodyPr rIns="274320">
            <a:noAutofit/>
          </a:bodyPr>
          <a:lstStyle/>
          <a:p>
            <a:pPr marL="0" indent="0" algn="l">
              <a:spcBef>
                <a:spcPts val="0"/>
              </a:spcBef>
              <a:spcAft>
                <a:spcPts val="600"/>
              </a:spcAft>
              <a:buNone/>
            </a:pPr>
            <a:r>
              <a:rPr lang="en-US" sz="2400" b="0" i="0">
                <a:solidFill>
                  <a:srgbClr val="212529"/>
                </a:solidFill>
                <a:effectLst/>
                <a:latin typeface="+mn-lt"/>
              </a:rPr>
              <a:t>A school in TSI status for consistently underperforming student groups has the opportunity to exit status every year. A school may exit status if it no longer has a student group that both:</a:t>
            </a:r>
          </a:p>
          <a:p>
            <a:pPr lvl="1">
              <a:spcBef>
                <a:spcPts val="0"/>
              </a:spcBef>
              <a:spcAft>
                <a:spcPts val="600"/>
              </a:spcAft>
            </a:pPr>
            <a:r>
              <a:rPr lang="en-US" sz="2400" b="0" i="0">
                <a:solidFill>
                  <a:srgbClr val="212529"/>
                </a:solidFill>
                <a:effectLst/>
                <a:latin typeface="+mn-lt"/>
              </a:rPr>
              <a:t>Misses interim targets for all available indicators for two consecutive years; and</a:t>
            </a:r>
          </a:p>
          <a:p>
            <a:pPr lvl="1">
              <a:spcBef>
                <a:spcPts val="0"/>
              </a:spcBef>
              <a:spcAft>
                <a:spcPts val="600"/>
              </a:spcAft>
            </a:pPr>
            <a:r>
              <a:rPr lang="en-US" sz="2400" b="0" i="0">
                <a:solidFill>
                  <a:srgbClr val="212529"/>
                </a:solidFill>
                <a:effectLst/>
                <a:latin typeface="+mn-lt"/>
              </a:rPr>
              <a:t>Performs below the State average for all available indicators for two consecutive years.</a:t>
            </a:r>
          </a:p>
        </p:txBody>
      </p:sp>
      <p:sp>
        <p:nvSpPr>
          <p:cNvPr id="4" name="Slide Number Placeholder 3">
            <a:extLst>
              <a:ext uri="{FF2B5EF4-FFF2-40B4-BE49-F238E27FC236}">
                <a16:creationId xmlns:a16="http://schemas.microsoft.com/office/drawing/2014/main" id="{E893C574-E250-404E-8046-A4D49434D3A4}"/>
              </a:ext>
            </a:extLst>
          </p:cNvPr>
          <p:cNvSpPr>
            <a:spLocks noGrp="1"/>
          </p:cNvSpPr>
          <p:nvPr>
            <p:ph type="sldNum" sz="quarter" idx="10"/>
          </p:nvPr>
        </p:nvSpPr>
        <p:spPr/>
        <p:txBody>
          <a:bodyPr/>
          <a:lstStyle/>
          <a:p>
            <a:fld id="{A3D1C70C-36A2-44FC-A083-98959550CFF4}" type="slidenum">
              <a:rPr lang="en-US" smtClean="0"/>
              <a:pPr/>
              <a:t>10</a:t>
            </a:fld>
            <a:endParaRPr lang="en-US"/>
          </a:p>
        </p:txBody>
      </p:sp>
      <p:sp>
        <p:nvSpPr>
          <p:cNvPr id="5" name="TextBox 4">
            <a:extLst>
              <a:ext uri="{FF2B5EF4-FFF2-40B4-BE49-F238E27FC236}">
                <a16:creationId xmlns:a16="http://schemas.microsoft.com/office/drawing/2014/main" id="{9F27A2A9-D4BD-CBF3-10FC-8DF318284114}"/>
              </a:ext>
            </a:extLst>
          </p:cNvPr>
          <p:cNvSpPr txBox="1"/>
          <p:nvPr/>
        </p:nvSpPr>
        <p:spPr>
          <a:xfrm>
            <a:off x="2683239" y="6212227"/>
            <a:ext cx="6385810" cy="461665"/>
          </a:xfrm>
          <a:prstGeom prst="rect">
            <a:avLst/>
          </a:prstGeom>
          <a:noFill/>
        </p:spPr>
        <p:txBody>
          <a:bodyPr wrap="square" rtlCol="0">
            <a:spAutoFit/>
          </a:bodyPr>
          <a:lstStyle/>
          <a:p>
            <a:pPr algn="ctr"/>
            <a:r>
              <a:rPr lang="en-US" sz="2400" b="1">
                <a:solidFill>
                  <a:schemeClr val="bg1"/>
                </a:solidFill>
              </a:rPr>
              <a:t>Reference: NJAC 6A:33</a:t>
            </a:r>
          </a:p>
        </p:txBody>
      </p:sp>
    </p:spTree>
    <p:extLst>
      <p:ext uri="{BB962C8B-B14F-4D97-AF65-F5344CB8AC3E}">
        <p14:creationId xmlns:p14="http://schemas.microsoft.com/office/powerpoint/2010/main" val="4228316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57FFF-0053-4747-B34E-976807CC35AB}"/>
              </a:ext>
            </a:extLst>
          </p:cNvPr>
          <p:cNvSpPr>
            <a:spLocks noGrp="1"/>
          </p:cNvSpPr>
          <p:nvPr>
            <p:ph type="ctrTitle"/>
          </p:nvPr>
        </p:nvSpPr>
        <p:spPr>
          <a:xfrm>
            <a:off x="0" y="2783503"/>
            <a:ext cx="12191999" cy="1282447"/>
          </a:xfrm>
          <a:prstGeom prst="rect">
            <a:avLst/>
          </a:prstGeom>
        </p:spPr>
        <p:txBody>
          <a:bodyPr lIns="91440" tIns="45720" rIns="91440" bIns="45720" anchor="b"/>
          <a:lstStyle/>
          <a:p>
            <a:r>
              <a:rPr lang="en-US" sz="4000">
                <a:latin typeface="Palatino Linotype"/>
              </a:rPr>
              <a:t>Progress Monitoring 201</a:t>
            </a:r>
            <a:endParaRPr lang="en-US" sz="4000"/>
          </a:p>
        </p:txBody>
      </p:sp>
      <p:pic>
        <p:nvPicPr>
          <p:cNvPr id="6" name="Picture 5" descr="Logo: State of New Jersey, Department of Education.">
            <a:extLst>
              <a:ext uri="{FF2B5EF4-FFF2-40B4-BE49-F238E27FC236}">
                <a16:creationId xmlns:a16="http://schemas.microsoft.com/office/drawing/2014/main" id="{0021F1E6-2135-4F4E-9EA0-EBD236B615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64" y="6081513"/>
            <a:ext cx="11890272" cy="768098"/>
          </a:xfrm>
          <a:prstGeom prst="rect">
            <a:avLst/>
          </a:prstGeom>
        </p:spPr>
      </p:pic>
    </p:spTree>
    <p:extLst>
      <p:ext uri="{BB962C8B-B14F-4D97-AF65-F5344CB8AC3E}">
        <p14:creationId xmlns:p14="http://schemas.microsoft.com/office/powerpoint/2010/main" val="2056518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012C6-2E5A-FF81-7ED5-A9C3A62448FD}"/>
              </a:ext>
            </a:extLst>
          </p:cNvPr>
          <p:cNvSpPr>
            <a:spLocks noGrp="1"/>
          </p:cNvSpPr>
          <p:nvPr>
            <p:ph type="title"/>
          </p:nvPr>
        </p:nvSpPr>
        <p:spPr>
          <a:xfrm>
            <a:off x="1256841" y="378896"/>
            <a:ext cx="10096959" cy="747579"/>
          </a:xfrm>
        </p:spPr>
        <p:txBody>
          <a:bodyPr anchor="ctr">
            <a:normAutofit/>
          </a:bodyPr>
          <a:lstStyle/>
          <a:p>
            <a:r>
              <a:rPr lang="en-US" sz="4600">
                <a:latin typeface="Palatino Linotype"/>
              </a:rPr>
              <a:t>Please Note for our Exiting Schools</a:t>
            </a:r>
          </a:p>
        </p:txBody>
      </p:sp>
      <p:sp>
        <p:nvSpPr>
          <p:cNvPr id="4" name="Slide Number Placeholder 3">
            <a:extLst>
              <a:ext uri="{FF2B5EF4-FFF2-40B4-BE49-F238E27FC236}">
                <a16:creationId xmlns:a16="http://schemas.microsoft.com/office/drawing/2014/main" id="{AE96827C-F870-07AE-E9C8-BA9145FDB45E}"/>
              </a:ext>
            </a:extLst>
          </p:cNvPr>
          <p:cNvSpPr>
            <a:spLocks noGrp="1"/>
          </p:cNvSpPr>
          <p:nvPr>
            <p:ph type="sldNum" sz="quarter" idx="10"/>
          </p:nvPr>
        </p:nvSpPr>
        <p:spPr>
          <a:xfrm>
            <a:off x="8687719" y="6257197"/>
            <a:ext cx="2743200" cy="365125"/>
          </a:xfrm>
        </p:spPr>
        <p:txBody>
          <a:bodyPr anchor="ctr">
            <a:normAutofit/>
          </a:bodyPr>
          <a:lstStyle/>
          <a:p>
            <a:pPr>
              <a:spcAft>
                <a:spcPts val="600"/>
              </a:spcAft>
            </a:pPr>
            <a:fld id="{A3D1C70C-36A2-44FC-A083-98959550CFF4}" type="slidenum">
              <a:rPr lang="en-US" smtClean="0"/>
              <a:pPr>
                <a:spcAft>
                  <a:spcPts val="600"/>
                </a:spcAft>
              </a:pPr>
              <a:t>12</a:t>
            </a:fld>
            <a:endParaRPr lang="en-US"/>
          </a:p>
        </p:txBody>
      </p:sp>
      <p:graphicFrame>
        <p:nvGraphicFramePr>
          <p:cNvPr id="6" name="Text Placeholder 2">
            <a:extLst>
              <a:ext uri="{FF2B5EF4-FFF2-40B4-BE49-F238E27FC236}">
                <a16:creationId xmlns:a16="http://schemas.microsoft.com/office/drawing/2014/main" id="{D49BA6B2-10DF-881F-D8E7-BD337DA8236C}"/>
              </a:ext>
            </a:extLst>
          </p:cNvPr>
          <p:cNvGraphicFramePr/>
          <p:nvPr>
            <p:extLst>
              <p:ext uri="{D42A27DB-BD31-4B8C-83A1-F6EECF244321}">
                <p14:modId xmlns:p14="http://schemas.microsoft.com/office/powerpoint/2010/main" val="1939010747"/>
              </p:ext>
            </p:extLst>
          </p:nvPr>
        </p:nvGraphicFramePr>
        <p:xfrm>
          <a:off x="132001" y="2073275"/>
          <a:ext cx="11863293" cy="3806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2" name="Content Placeholder 71">
            <a:extLst>
              <a:ext uri="{FF2B5EF4-FFF2-40B4-BE49-F238E27FC236}">
                <a16:creationId xmlns:a16="http://schemas.microsoft.com/office/drawing/2014/main" id="{05BAE23B-68BB-7882-1773-A9044C46F7D4}"/>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3175748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02DC9-C566-5977-A83E-CCCC4E1536B7}"/>
              </a:ext>
            </a:extLst>
          </p:cNvPr>
          <p:cNvSpPr>
            <a:spLocks noGrp="1"/>
          </p:cNvSpPr>
          <p:nvPr>
            <p:ph type="title"/>
          </p:nvPr>
        </p:nvSpPr>
        <p:spPr/>
        <p:txBody>
          <a:bodyPr/>
          <a:lstStyle/>
          <a:p>
            <a:br>
              <a:rPr lang="en-US">
                <a:latin typeface="Palatino Linotype"/>
              </a:rPr>
            </a:br>
            <a:r>
              <a:rPr lang="en-US">
                <a:latin typeface="Palatino Linotype"/>
              </a:rPr>
              <a:t>Cycle Data and Review Dates</a:t>
            </a:r>
            <a:endParaRPr lang="en-US" b="0">
              <a:solidFill>
                <a:srgbClr val="000000"/>
              </a:solidFill>
              <a:latin typeface="Palatino Linotype"/>
            </a:endParaRPr>
          </a:p>
          <a:p>
            <a:endParaRPr lang="en-US"/>
          </a:p>
        </p:txBody>
      </p:sp>
      <p:sp>
        <p:nvSpPr>
          <p:cNvPr id="3" name="Content Placeholder 2">
            <a:extLst>
              <a:ext uri="{FF2B5EF4-FFF2-40B4-BE49-F238E27FC236}">
                <a16:creationId xmlns:a16="http://schemas.microsoft.com/office/drawing/2014/main" id="{9F533A04-08BB-EAC0-FD6B-1C90FABB1B6E}"/>
              </a:ext>
            </a:extLst>
          </p:cNvPr>
          <p:cNvSpPr>
            <a:spLocks noGrp="1"/>
          </p:cNvSpPr>
          <p:nvPr>
            <p:ph sz="half" idx="1"/>
          </p:nvPr>
        </p:nvSpPr>
        <p:spPr/>
        <p:txBody>
          <a:bodyPr vert="horz" lIns="91440" tIns="45720" rIns="457200" bIns="45720" rtlCol="0" anchor="t">
            <a:noAutofit/>
          </a:bodyPr>
          <a:lstStyle/>
          <a:p>
            <a:r>
              <a:rPr lang="en-US">
                <a:latin typeface="Palatino Linotype"/>
              </a:rPr>
              <a:t>EOC II Data Entered by 2/15/24</a:t>
            </a:r>
          </a:p>
          <a:p>
            <a:r>
              <a:rPr lang="en-US">
                <a:latin typeface="Palatino Linotype"/>
              </a:rPr>
              <a:t>EOC II Review with Regional Support Team      </a:t>
            </a:r>
            <a:r>
              <a:rPr lang="en-US" sz="1800">
                <a:latin typeface="Palatino Linotype"/>
              </a:rPr>
              <a:t>(in person or virtual)</a:t>
            </a:r>
            <a:endParaRPr lang="en-US"/>
          </a:p>
          <a:p>
            <a:r>
              <a:rPr lang="en-US" sz="2800">
                <a:latin typeface="Palatino Linotype"/>
              </a:rPr>
              <a:t>2/15/24-3/31/24</a:t>
            </a:r>
            <a:endParaRPr lang="en-US" sz="2800"/>
          </a:p>
        </p:txBody>
      </p:sp>
      <p:sp>
        <p:nvSpPr>
          <p:cNvPr id="4" name="Content Placeholder 3">
            <a:extLst>
              <a:ext uri="{FF2B5EF4-FFF2-40B4-BE49-F238E27FC236}">
                <a16:creationId xmlns:a16="http://schemas.microsoft.com/office/drawing/2014/main" id="{93AA69EC-F431-1EA4-6D7D-32D20EBA618E}"/>
              </a:ext>
            </a:extLst>
          </p:cNvPr>
          <p:cNvSpPr>
            <a:spLocks noGrp="1"/>
          </p:cNvSpPr>
          <p:nvPr>
            <p:ph sz="half" idx="13"/>
          </p:nvPr>
        </p:nvSpPr>
        <p:spPr/>
        <p:txBody>
          <a:bodyPr vert="horz" lIns="91440" tIns="45720" rIns="457200" bIns="45720" rtlCol="0" anchor="t">
            <a:noAutofit/>
          </a:bodyPr>
          <a:lstStyle/>
          <a:p>
            <a:r>
              <a:rPr lang="en-US">
                <a:latin typeface="Palatino Linotype"/>
              </a:rPr>
              <a:t>EOC III Data Entered by 4/15/24</a:t>
            </a:r>
          </a:p>
          <a:p>
            <a:r>
              <a:rPr lang="en-US">
                <a:latin typeface="Palatino Linotype"/>
              </a:rPr>
              <a:t>EOC III  Desk Audit/Virtual Review</a:t>
            </a:r>
          </a:p>
          <a:p>
            <a:r>
              <a:rPr lang="en-US">
                <a:latin typeface="Palatino Linotype"/>
              </a:rPr>
              <a:t>4/15/24-5/20/24</a:t>
            </a:r>
            <a:endParaRPr lang="en-US"/>
          </a:p>
          <a:p>
            <a:endParaRPr lang="en-US"/>
          </a:p>
        </p:txBody>
      </p:sp>
      <p:sp>
        <p:nvSpPr>
          <p:cNvPr id="5" name="Content Placeholder 4">
            <a:extLst>
              <a:ext uri="{FF2B5EF4-FFF2-40B4-BE49-F238E27FC236}">
                <a16:creationId xmlns:a16="http://schemas.microsoft.com/office/drawing/2014/main" id="{0A0E0C3E-05B8-3218-1FAA-8B247C5322CB}"/>
              </a:ext>
            </a:extLst>
          </p:cNvPr>
          <p:cNvSpPr>
            <a:spLocks noGrp="1"/>
          </p:cNvSpPr>
          <p:nvPr>
            <p:ph sz="half" idx="14"/>
          </p:nvPr>
        </p:nvSpPr>
        <p:spPr/>
        <p:txBody>
          <a:bodyPr vert="horz" lIns="91440" tIns="45720" rIns="822960" bIns="45720" rtlCol="0" anchor="t">
            <a:noAutofit/>
          </a:bodyPr>
          <a:lstStyle/>
          <a:p>
            <a:r>
              <a:rPr lang="en-US">
                <a:latin typeface="Palatino Linotype"/>
              </a:rPr>
              <a:t>EOC IV Data entered &amp; all data completed by 6/30/24</a:t>
            </a:r>
          </a:p>
          <a:p>
            <a:r>
              <a:rPr lang="en-US">
                <a:latin typeface="Palatino Linotype"/>
              </a:rPr>
              <a:t>EOC IV Review with Regional Support Team   </a:t>
            </a:r>
            <a:r>
              <a:rPr lang="en-US" sz="1800">
                <a:latin typeface="Palatino Linotype"/>
              </a:rPr>
              <a:t>(in person or virtual)</a:t>
            </a:r>
            <a:endParaRPr lang="en-US" sz="1800">
              <a:solidFill>
                <a:srgbClr val="808080"/>
              </a:solidFill>
              <a:latin typeface="Palatino Linotype"/>
            </a:endParaRPr>
          </a:p>
          <a:p>
            <a:r>
              <a:rPr lang="en-US">
                <a:latin typeface="Palatino Linotype"/>
              </a:rPr>
              <a:t>6/1/24-6/30/24</a:t>
            </a:r>
          </a:p>
          <a:p>
            <a:endParaRPr lang="en-US">
              <a:latin typeface="Palatino Linotype"/>
            </a:endParaRPr>
          </a:p>
        </p:txBody>
      </p:sp>
      <p:sp>
        <p:nvSpPr>
          <p:cNvPr id="6" name="Slide Number Placeholder 5">
            <a:extLst>
              <a:ext uri="{FF2B5EF4-FFF2-40B4-BE49-F238E27FC236}">
                <a16:creationId xmlns:a16="http://schemas.microsoft.com/office/drawing/2014/main" id="{A2197919-E52A-1592-0A94-9D44E783872A}"/>
              </a:ext>
            </a:extLst>
          </p:cNvPr>
          <p:cNvSpPr>
            <a:spLocks noGrp="1"/>
          </p:cNvSpPr>
          <p:nvPr>
            <p:ph type="sldNum" sz="quarter" idx="12"/>
          </p:nvPr>
        </p:nvSpPr>
        <p:spPr/>
        <p:txBody>
          <a:bodyPr/>
          <a:lstStyle/>
          <a:p>
            <a:fld id="{A3D1C70C-36A2-44FC-A083-98959550CFF4}" type="slidenum">
              <a:rPr lang="en-US" smtClean="0"/>
              <a:t>13</a:t>
            </a:fld>
            <a:endParaRPr lang="en-US"/>
          </a:p>
        </p:txBody>
      </p:sp>
    </p:spTree>
    <p:extLst>
      <p:ext uri="{BB962C8B-B14F-4D97-AF65-F5344CB8AC3E}">
        <p14:creationId xmlns:p14="http://schemas.microsoft.com/office/powerpoint/2010/main" val="815293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58151-F6A8-52C6-A4FB-ED71830167B6}"/>
              </a:ext>
            </a:extLst>
          </p:cNvPr>
          <p:cNvSpPr>
            <a:spLocks noGrp="1"/>
          </p:cNvSpPr>
          <p:nvPr>
            <p:ph type="title"/>
          </p:nvPr>
        </p:nvSpPr>
        <p:spPr>
          <a:xfrm>
            <a:off x="1256841" y="378896"/>
            <a:ext cx="10096959" cy="747579"/>
          </a:xfrm>
        </p:spPr>
        <p:txBody>
          <a:bodyPr anchor="ctr">
            <a:normAutofit/>
          </a:bodyPr>
          <a:lstStyle/>
          <a:p>
            <a:r>
              <a:rPr lang="en-US" sz="4600"/>
              <a:t>Monitor and Adjust Course</a:t>
            </a:r>
          </a:p>
        </p:txBody>
      </p:sp>
      <p:sp>
        <p:nvSpPr>
          <p:cNvPr id="3" name="Text Placeholder 2">
            <a:extLst>
              <a:ext uri="{FF2B5EF4-FFF2-40B4-BE49-F238E27FC236}">
                <a16:creationId xmlns:a16="http://schemas.microsoft.com/office/drawing/2014/main" id="{3925DA3C-0AE6-6C8A-283B-7D8D231AA295}"/>
              </a:ext>
            </a:extLst>
          </p:cNvPr>
          <p:cNvSpPr>
            <a:spLocks noGrp="1"/>
          </p:cNvSpPr>
          <p:nvPr>
            <p:ph sz="half" idx="1"/>
          </p:nvPr>
        </p:nvSpPr>
        <p:spPr>
          <a:xfrm>
            <a:off x="176270" y="1429017"/>
            <a:ext cx="5843530" cy="4498057"/>
          </a:xfrm>
        </p:spPr>
        <p:txBody>
          <a:bodyPr vert="horz" lIns="91440" tIns="45720" rIns="822960" bIns="45720" rtlCol="0" anchor="t">
            <a:normAutofit/>
          </a:bodyPr>
          <a:lstStyle/>
          <a:p>
            <a:pPr marL="0" indent="0">
              <a:lnSpc>
                <a:spcPct val="98000"/>
              </a:lnSpc>
              <a:buNone/>
            </a:pPr>
            <a:r>
              <a:rPr lang="en-US" sz="3100">
                <a:latin typeface="Palatino Linotype"/>
              </a:rPr>
              <a:t>Monitoring the progress of the Annual School Plan and utilizing data to adjust the course, if necessary, is a space where the impact of the continuous improvement cycle becomes visible. </a:t>
            </a:r>
            <a:endParaRPr lang="en-US">
              <a:latin typeface="Palatino Linotype"/>
            </a:endParaRPr>
          </a:p>
          <a:p>
            <a:pPr marL="0" indent="0">
              <a:lnSpc>
                <a:spcPct val="98000"/>
              </a:lnSpc>
              <a:buNone/>
            </a:pPr>
            <a:endParaRPr lang="en-US" sz="3100"/>
          </a:p>
        </p:txBody>
      </p:sp>
      <p:pic>
        <p:nvPicPr>
          <p:cNvPr id="6" name="Picture 5" descr="Three women brainstorming">
            <a:extLst>
              <a:ext uri="{FF2B5EF4-FFF2-40B4-BE49-F238E27FC236}">
                <a16:creationId xmlns:a16="http://schemas.microsoft.com/office/drawing/2014/main" id="{F04FF108-FEC6-DC31-177E-B00B95DAF97C}"/>
              </a:ext>
            </a:extLst>
          </p:cNvPr>
          <p:cNvPicPr>
            <a:picLocks noChangeAspect="1"/>
          </p:cNvPicPr>
          <p:nvPr/>
        </p:nvPicPr>
        <p:blipFill rotWithShape="1">
          <a:blip r:embed="rId2"/>
          <a:srcRect r="13285" b="2"/>
          <a:stretch/>
        </p:blipFill>
        <p:spPr>
          <a:xfrm>
            <a:off x="6172202" y="1429016"/>
            <a:ext cx="5843530" cy="4498057"/>
          </a:xfrm>
          <a:prstGeom prst="rect">
            <a:avLst/>
          </a:prstGeom>
          <a:noFill/>
        </p:spPr>
      </p:pic>
      <p:sp>
        <p:nvSpPr>
          <p:cNvPr id="4" name="Slide Number Placeholder 3">
            <a:extLst>
              <a:ext uri="{FF2B5EF4-FFF2-40B4-BE49-F238E27FC236}">
                <a16:creationId xmlns:a16="http://schemas.microsoft.com/office/drawing/2014/main" id="{98DFBCA2-3C42-81D1-9331-8B383279E3DF}"/>
              </a:ext>
            </a:extLst>
          </p:cNvPr>
          <p:cNvSpPr>
            <a:spLocks noGrp="1"/>
          </p:cNvSpPr>
          <p:nvPr>
            <p:ph type="sldNum" sz="quarter" idx="12"/>
          </p:nvPr>
        </p:nvSpPr>
        <p:spPr>
          <a:xfrm>
            <a:off x="8687719" y="6257197"/>
            <a:ext cx="2743200" cy="365125"/>
          </a:xfrm>
        </p:spPr>
        <p:txBody>
          <a:bodyPr anchor="ctr">
            <a:normAutofit/>
          </a:bodyPr>
          <a:lstStyle/>
          <a:p>
            <a:pPr>
              <a:spcAft>
                <a:spcPts val="600"/>
              </a:spcAft>
            </a:pPr>
            <a:fld id="{A3D1C70C-36A2-44FC-A083-98959550CFF4}" type="slidenum">
              <a:rPr lang="en-US" smtClean="0"/>
              <a:pPr>
                <a:spcAft>
                  <a:spcPts val="600"/>
                </a:spcAft>
              </a:pPr>
              <a:t>14</a:t>
            </a:fld>
            <a:endParaRPr lang="en-US"/>
          </a:p>
        </p:txBody>
      </p:sp>
    </p:spTree>
    <p:extLst>
      <p:ext uri="{BB962C8B-B14F-4D97-AF65-F5344CB8AC3E}">
        <p14:creationId xmlns:p14="http://schemas.microsoft.com/office/powerpoint/2010/main" val="4266298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BF07B-B6BF-358D-A601-0D9A0938D29A}"/>
              </a:ext>
            </a:extLst>
          </p:cNvPr>
          <p:cNvSpPr>
            <a:spLocks noGrp="1"/>
          </p:cNvSpPr>
          <p:nvPr>
            <p:ph type="title"/>
          </p:nvPr>
        </p:nvSpPr>
        <p:spPr>
          <a:xfrm>
            <a:off x="1256841" y="378896"/>
            <a:ext cx="10096959" cy="747579"/>
          </a:xfrm>
        </p:spPr>
        <p:txBody>
          <a:bodyPr anchor="ctr">
            <a:normAutofit/>
          </a:bodyPr>
          <a:lstStyle/>
          <a:p>
            <a:r>
              <a:rPr lang="en-US" sz="4600"/>
              <a:t>Monitor and Adjust Course</a:t>
            </a:r>
          </a:p>
        </p:txBody>
      </p:sp>
      <p:sp>
        <p:nvSpPr>
          <p:cNvPr id="5" name="Text Placeholder 4">
            <a:extLst>
              <a:ext uri="{FF2B5EF4-FFF2-40B4-BE49-F238E27FC236}">
                <a16:creationId xmlns:a16="http://schemas.microsoft.com/office/drawing/2014/main" id="{74755EB9-ADC1-C4BA-B5BE-9F46BE1488C1}"/>
              </a:ext>
            </a:extLst>
          </p:cNvPr>
          <p:cNvSpPr>
            <a:spLocks noGrp="1"/>
          </p:cNvSpPr>
          <p:nvPr>
            <p:ph sz="quarter" idx="11"/>
          </p:nvPr>
        </p:nvSpPr>
        <p:spPr>
          <a:xfrm>
            <a:off x="149319" y="1228725"/>
            <a:ext cx="11839480" cy="671793"/>
          </a:xfrm>
        </p:spPr>
        <p:txBody>
          <a:bodyPr>
            <a:normAutofit/>
          </a:bodyPr>
          <a:lstStyle/>
          <a:p>
            <a:r>
              <a:rPr lang="en-US"/>
              <a:t>Establish Routines</a:t>
            </a:r>
          </a:p>
        </p:txBody>
      </p:sp>
      <p:sp>
        <p:nvSpPr>
          <p:cNvPr id="7" name="Slide Number Placeholder 6">
            <a:extLst>
              <a:ext uri="{FF2B5EF4-FFF2-40B4-BE49-F238E27FC236}">
                <a16:creationId xmlns:a16="http://schemas.microsoft.com/office/drawing/2014/main" id="{B44E0D5F-F3A5-7CA6-568F-D39874842C75}"/>
              </a:ext>
            </a:extLst>
          </p:cNvPr>
          <p:cNvSpPr>
            <a:spLocks noGrp="1"/>
          </p:cNvSpPr>
          <p:nvPr>
            <p:ph type="sldNum" sz="quarter" idx="10"/>
          </p:nvPr>
        </p:nvSpPr>
        <p:spPr>
          <a:xfrm>
            <a:off x="8687719" y="6257197"/>
            <a:ext cx="2743200" cy="365125"/>
          </a:xfrm>
        </p:spPr>
        <p:txBody>
          <a:bodyPr anchor="ctr">
            <a:normAutofit/>
          </a:bodyPr>
          <a:lstStyle/>
          <a:p>
            <a:pPr>
              <a:spcAft>
                <a:spcPts val="600"/>
              </a:spcAft>
            </a:pPr>
            <a:fld id="{A3D1C70C-36A2-44FC-A083-98959550CFF4}" type="slidenum">
              <a:rPr lang="en-US" smtClean="0"/>
              <a:pPr>
                <a:spcAft>
                  <a:spcPts val="600"/>
                </a:spcAft>
              </a:pPr>
              <a:t>15</a:t>
            </a:fld>
            <a:endParaRPr lang="en-US"/>
          </a:p>
        </p:txBody>
      </p:sp>
      <p:graphicFrame>
        <p:nvGraphicFramePr>
          <p:cNvPr id="9" name="Content Placeholder 5">
            <a:extLst>
              <a:ext uri="{FF2B5EF4-FFF2-40B4-BE49-F238E27FC236}">
                <a16:creationId xmlns:a16="http://schemas.microsoft.com/office/drawing/2014/main" id="{D0D229E6-F0F3-AFF1-209C-4B9E48F53039}"/>
              </a:ext>
            </a:extLst>
          </p:cNvPr>
          <p:cNvGraphicFramePr>
            <a:graphicFrameLocks noGrp="1"/>
          </p:cNvGraphicFramePr>
          <p:nvPr>
            <p:ph type="tbl" sz="quarter" idx="12"/>
            <p:extLst>
              <p:ext uri="{D42A27DB-BD31-4B8C-83A1-F6EECF244321}">
                <p14:modId xmlns:p14="http://schemas.microsoft.com/office/powerpoint/2010/main" val="2978879457"/>
              </p:ext>
            </p:extLst>
          </p:nvPr>
        </p:nvGraphicFramePr>
        <p:xfrm>
          <a:off x="149319" y="2073275"/>
          <a:ext cx="11863293" cy="3806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9997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8DCEB3-A0CB-4D47-B558-F0E64A2F7A4A}"/>
              </a:ext>
            </a:extLst>
          </p:cNvPr>
          <p:cNvSpPr>
            <a:spLocks noGrp="1"/>
          </p:cNvSpPr>
          <p:nvPr>
            <p:ph type="title"/>
          </p:nvPr>
        </p:nvSpPr>
        <p:spPr>
          <a:xfrm>
            <a:off x="1125868" y="351202"/>
            <a:ext cx="10096959" cy="755650"/>
          </a:xfrm>
        </p:spPr>
        <p:txBody>
          <a:bodyPr>
            <a:normAutofit/>
          </a:bodyPr>
          <a:lstStyle/>
          <a:p>
            <a:r>
              <a:rPr lang="en-US" sz="4000">
                <a:latin typeface="Palatino Linotype"/>
                <a:cs typeface="Times New Roman"/>
              </a:rPr>
              <a:t>Quarterly Cycle Reviews</a:t>
            </a:r>
            <a:endParaRPr lang="en-US"/>
          </a:p>
        </p:txBody>
      </p:sp>
      <p:sp>
        <p:nvSpPr>
          <p:cNvPr id="5" name="Content Placeholder 4">
            <a:extLst>
              <a:ext uri="{FF2B5EF4-FFF2-40B4-BE49-F238E27FC236}">
                <a16:creationId xmlns:a16="http://schemas.microsoft.com/office/drawing/2014/main" id="{FC71332B-9E8D-4FF3-88A8-FCA37AC9CE53}"/>
              </a:ext>
            </a:extLst>
          </p:cNvPr>
          <p:cNvSpPr>
            <a:spLocks noGrp="1"/>
          </p:cNvSpPr>
          <p:nvPr>
            <p:ph type="body" sz="quarter" idx="11"/>
          </p:nvPr>
        </p:nvSpPr>
        <p:spPr>
          <a:xfrm>
            <a:off x="411339" y="1222375"/>
            <a:ext cx="11609212" cy="5139247"/>
          </a:xfrm>
        </p:spPr>
        <p:txBody>
          <a:bodyPr vert="horz" lIns="91440" tIns="45720" rIns="822960" bIns="45720" rtlCol="0" anchor="t">
            <a:noAutofit/>
          </a:bodyPr>
          <a:lstStyle/>
          <a:p>
            <a:pPr>
              <a:lnSpc>
                <a:spcPct val="98000"/>
              </a:lnSpc>
              <a:spcAft>
                <a:spcPts val="600"/>
              </a:spcAft>
              <a:buFont typeface="Arial"/>
              <a:buChar char="•"/>
            </a:pPr>
            <a:r>
              <a:rPr lang="en-US" sz="2800">
                <a:latin typeface="Palatino Linotype"/>
              </a:rPr>
              <a:t>What data tells if the interim goal is met/not met? Is the school on track to meet the overall goal?</a:t>
            </a:r>
          </a:p>
          <a:p>
            <a:pPr>
              <a:lnSpc>
                <a:spcPct val="98000"/>
              </a:lnSpc>
              <a:spcAft>
                <a:spcPts val="600"/>
              </a:spcAft>
              <a:buFont typeface="Arial"/>
            </a:pPr>
            <a:r>
              <a:rPr lang="en-US" sz="2800">
                <a:latin typeface="Palatino Linotype"/>
              </a:rPr>
              <a:t>What shifts in systematic/instructional practice can be highlighted based on the data analysis? What intentional changes in your systems and instruction have occurred due to the data analysis?</a:t>
            </a:r>
          </a:p>
          <a:p>
            <a:pPr>
              <a:lnSpc>
                <a:spcPct val="98000"/>
              </a:lnSpc>
              <a:spcAft>
                <a:spcPts val="600"/>
              </a:spcAft>
              <a:buFont typeface="Arial"/>
            </a:pPr>
            <a:r>
              <a:rPr lang="en-US" sz="2800">
                <a:latin typeface="Palatino Linotype"/>
              </a:rPr>
              <a:t>What has been the impact of the SIA allocation?  What accompanying evidence can be provided to support the hypothesis?</a:t>
            </a:r>
          </a:p>
          <a:p>
            <a:pPr>
              <a:lnSpc>
                <a:spcPct val="98000"/>
              </a:lnSpc>
              <a:spcAft>
                <a:spcPts val="600"/>
              </a:spcAft>
              <a:buFont typeface="Arial"/>
            </a:pPr>
            <a:r>
              <a:rPr lang="en-US" sz="2800">
                <a:latin typeface="Palatino Linotype"/>
              </a:rPr>
              <a:t>What are your next steps?</a:t>
            </a:r>
          </a:p>
          <a:p>
            <a:pPr marL="0" indent="0">
              <a:lnSpc>
                <a:spcPct val="98000"/>
              </a:lnSpc>
              <a:spcAft>
                <a:spcPts val="600"/>
              </a:spcAft>
              <a:buNone/>
            </a:pPr>
            <a:endParaRPr lang="en-US" sz="2800"/>
          </a:p>
          <a:p>
            <a:pPr marL="971550" lvl="1" indent="-285750">
              <a:lnSpc>
                <a:spcPct val="98000"/>
              </a:lnSpc>
              <a:spcAft>
                <a:spcPts val="600"/>
              </a:spcAft>
              <a:buFont typeface="Arial"/>
            </a:pPr>
            <a:endParaRPr lang="en-US" sz="2800">
              <a:latin typeface="Palatino Linotype"/>
            </a:endParaRPr>
          </a:p>
          <a:p>
            <a:pPr marL="0" indent="0">
              <a:spcAft>
                <a:spcPts val="600"/>
              </a:spcAft>
              <a:buNone/>
            </a:pPr>
            <a:endParaRPr lang="en-US" sz="2000" b="1">
              <a:latin typeface="Palatino Linotype"/>
            </a:endParaRPr>
          </a:p>
          <a:p>
            <a:pPr>
              <a:spcAft>
                <a:spcPts val="600"/>
              </a:spcAft>
            </a:pPr>
            <a:endParaRPr lang="en-US" sz="2000">
              <a:latin typeface="Palatino Linotype"/>
            </a:endParaRPr>
          </a:p>
          <a:p>
            <a:pPr marL="0" indent="0">
              <a:spcAft>
                <a:spcPts val="600"/>
              </a:spcAft>
              <a:buNone/>
            </a:pPr>
            <a:endParaRPr lang="en-US" sz="2000">
              <a:latin typeface="Palatino Linotype"/>
            </a:endParaRPr>
          </a:p>
          <a:p>
            <a:pPr lvl="1">
              <a:spcAft>
                <a:spcPts val="600"/>
              </a:spcAft>
            </a:pPr>
            <a:endParaRPr lang="en-US" sz="2000">
              <a:latin typeface="Palatino Linotype"/>
            </a:endParaRPr>
          </a:p>
        </p:txBody>
      </p:sp>
      <p:sp>
        <p:nvSpPr>
          <p:cNvPr id="2" name="Slide Number Placeholder 1">
            <a:extLst>
              <a:ext uri="{FF2B5EF4-FFF2-40B4-BE49-F238E27FC236}">
                <a16:creationId xmlns:a16="http://schemas.microsoft.com/office/drawing/2014/main" id="{EBBEE9A3-0580-4FDD-A3F3-9B2E14F21966}"/>
              </a:ext>
            </a:extLst>
          </p:cNvPr>
          <p:cNvSpPr>
            <a:spLocks noGrp="1"/>
          </p:cNvSpPr>
          <p:nvPr>
            <p:ph type="sldNum" sz="quarter" idx="10"/>
          </p:nvPr>
        </p:nvSpPr>
        <p:spPr/>
        <p:txBody>
          <a:bodyPr/>
          <a:lstStyle/>
          <a:p>
            <a:fld id="{A3D1C70C-36A2-44FC-A083-98959550CFF4}" type="slidenum">
              <a:rPr lang="en-US" smtClean="0"/>
              <a:pPr/>
              <a:t>16</a:t>
            </a:fld>
            <a:endParaRPr lang="en-US"/>
          </a:p>
        </p:txBody>
      </p:sp>
    </p:spTree>
    <p:extLst>
      <p:ext uri="{BB962C8B-B14F-4D97-AF65-F5344CB8AC3E}">
        <p14:creationId xmlns:p14="http://schemas.microsoft.com/office/powerpoint/2010/main" val="382684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0A98CC71-AF43-3BD9-33DB-52345089746E}"/>
              </a:ext>
            </a:extLst>
          </p:cNvPr>
          <p:cNvSpPr>
            <a:spLocks noGrp="1"/>
          </p:cNvSpPr>
          <p:nvPr>
            <p:ph type="title"/>
          </p:nvPr>
        </p:nvSpPr>
        <p:spPr>
          <a:xfrm>
            <a:off x="1256841" y="378896"/>
            <a:ext cx="10096959" cy="747579"/>
          </a:xfrm>
        </p:spPr>
        <p:txBody>
          <a:bodyPr anchor="ctr">
            <a:normAutofit/>
          </a:bodyPr>
          <a:lstStyle/>
          <a:p>
            <a:r>
              <a:rPr lang="en-US" sz="4600"/>
              <a:t>Staying the Course</a:t>
            </a:r>
          </a:p>
        </p:txBody>
      </p:sp>
      <p:sp>
        <p:nvSpPr>
          <p:cNvPr id="13" name="Content Placeholder 2">
            <a:extLst>
              <a:ext uri="{FF2B5EF4-FFF2-40B4-BE49-F238E27FC236}">
                <a16:creationId xmlns:a16="http://schemas.microsoft.com/office/drawing/2014/main" id="{60B4A4A6-2817-028E-92E9-6388D926C20B}"/>
              </a:ext>
            </a:extLst>
          </p:cNvPr>
          <p:cNvSpPr>
            <a:spLocks noGrp="1"/>
          </p:cNvSpPr>
          <p:nvPr>
            <p:ph sz="half" idx="1"/>
          </p:nvPr>
        </p:nvSpPr>
        <p:spPr>
          <a:xfrm>
            <a:off x="176270" y="1429017"/>
            <a:ext cx="5843530" cy="4498057"/>
          </a:xfrm>
        </p:spPr>
        <p:txBody>
          <a:bodyPr vert="horz" lIns="91440" tIns="45720" rIns="640080" bIns="45720" rtlCol="0">
            <a:normAutofit/>
          </a:bodyPr>
          <a:lstStyle/>
          <a:p>
            <a:r>
              <a:rPr lang="en-US"/>
              <a:t>Is the school on track to meet the overall goal for the year? </a:t>
            </a:r>
          </a:p>
          <a:p>
            <a:r>
              <a:rPr lang="en-US"/>
              <a:t>Considerations for not meeting our interim goal.</a:t>
            </a:r>
          </a:p>
        </p:txBody>
      </p:sp>
      <p:pic>
        <p:nvPicPr>
          <p:cNvPr id="6" name="Content Placeholder 5" descr="A screen shot of a chart&#10;&#10;Description automatically generated">
            <a:extLst>
              <a:ext uri="{FF2B5EF4-FFF2-40B4-BE49-F238E27FC236}">
                <a16:creationId xmlns:a16="http://schemas.microsoft.com/office/drawing/2014/main" id="{4A0AF064-C439-D5D8-C5D3-05C2E5D1FEAA}"/>
              </a:ext>
            </a:extLst>
          </p:cNvPr>
          <p:cNvPicPr>
            <a:picLocks noGrp="1" noChangeAspect="1"/>
          </p:cNvPicPr>
          <p:nvPr>
            <p:ph sz="half" idx="13"/>
          </p:nvPr>
        </p:nvPicPr>
        <p:blipFill>
          <a:blip r:embed="rId2"/>
          <a:stretch>
            <a:fillRect/>
          </a:stretch>
        </p:blipFill>
        <p:spPr>
          <a:xfrm>
            <a:off x="6199000" y="1429016"/>
            <a:ext cx="4449863" cy="44980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lide Number Placeholder 4">
            <a:extLst>
              <a:ext uri="{FF2B5EF4-FFF2-40B4-BE49-F238E27FC236}">
                <a16:creationId xmlns:a16="http://schemas.microsoft.com/office/drawing/2014/main" id="{2037CC1E-38A4-798D-E509-CB1F3590937B}"/>
              </a:ext>
            </a:extLst>
          </p:cNvPr>
          <p:cNvSpPr>
            <a:spLocks noGrp="1"/>
          </p:cNvSpPr>
          <p:nvPr>
            <p:ph type="sldNum" sz="quarter" idx="12"/>
          </p:nvPr>
        </p:nvSpPr>
        <p:spPr>
          <a:xfrm>
            <a:off x="8687719" y="6257197"/>
            <a:ext cx="2743200" cy="365125"/>
          </a:xfrm>
        </p:spPr>
        <p:txBody>
          <a:bodyPr anchor="ctr">
            <a:normAutofit/>
          </a:bodyPr>
          <a:lstStyle/>
          <a:p>
            <a:pPr>
              <a:spcAft>
                <a:spcPts val="600"/>
              </a:spcAft>
            </a:pPr>
            <a:fld id="{A3D1C70C-36A2-44FC-A083-98959550CFF4}" type="slidenum">
              <a:rPr lang="en-US" smtClean="0"/>
              <a:pPr>
                <a:spcAft>
                  <a:spcPts val="600"/>
                </a:spcAft>
              </a:pPr>
              <a:t>17</a:t>
            </a:fld>
            <a:endParaRPr lang="en-US"/>
          </a:p>
        </p:txBody>
      </p:sp>
    </p:spTree>
    <p:extLst>
      <p:ext uri="{BB962C8B-B14F-4D97-AF65-F5344CB8AC3E}">
        <p14:creationId xmlns:p14="http://schemas.microsoft.com/office/powerpoint/2010/main" val="4267054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749BEDC-491C-6676-C849-699E439923D7}"/>
              </a:ext>
            </a:extLst>
          </p:cNvPr>
          <p:cNvSpPr>
            <a:spLocks noGrp="1"/>
          </p:cNvSpPr>
          <p:nvPr>
            <p:ph type="title"/>
          </p:nvPr>
        </p:nvSpPr>
        <p:spPr>
          <a:xfrm>
            <a:off x="1250951" y="195934"/>
            <a:ext cx="10102849" cy="962407"/>
          </a:xfrm>
        </p:spPr>
        <p:txBody>
          <a:bodyPr/>
          <a:lstStyle/>
          <a:p>
            <a:r>
              <a:rPr lang="en-US">
                <a:latin typeface="Palatino Linotype"/>
              </a:rPr>
              <a:t>Take Deliberate Action </a:t>
            </a:r>
            <a:endParaRPr lang="en-US"/>
          </a:p>
        </p:txBody>
      </p:sp>
      <p:pic>
        <p:nvPicPr>
          <p:cNvPr id="9" name="Picture Placeholder 8" descr="Cartoon of a person pointing at a graph&#10;&#10;Description automatically generated">
            <a:extLst>
              <a:ext uri="{FF2B5EF4-FFF2-40B4-BE49-F238E27FC236}">
                <a16:creationId xmlns:a16="http://schemas.microsoft.com/office/drawing/2014/main" id="{126F376A-3600-A317-F00D-B1C2995634D0}"/>
              </a:ext>
            </a:extLst>
          </p:cNvPr>
          <p:cNvPicPr>
            <a:picLocks noGrp="1" noChangeAspect="1"/>
          </p:cNvPicPr>
          <p:nvPr>
            <p:ph type="pic" idx="1"/>
          </p:nvPr>
        </p:nvPicPr>
        <p:blipFill rotWithShape="1">
          <a:blip r:embed="rId2"/>
          <a:srcRect l="10724" r="2" b="2"/>
          <a:stretch/>
        </p:blipFill>
        <p:spPr>
          <a:xfrm>
            <a:off x="165254" y="1226582"/>
            <a:ext cx="5563517" cy="4689476"/>
          </a:xfrm>
          <a:noFill/>
        </p:spPr>
      </p:pic>
      <p:sp>
        <p:nvSpPr>
          <p:cNvPr id="16" name="Text Placeholder 3">
            <a:extLst>
              <a:ext uri="{FF2B5EF4-FFF2-40B4-BE49-F238E27FC236}">
                <a16:creationId xmlns:a16="http://schemas.microsoft.com/office/drawing/2014/main" id="{3BE23E76-8EE4-A662-579E-16751D178966}"/>
              </a:ext>
            </a:extLst>
          </p:cNvPr>
          <p:cNvSpPr>
            <a:spLocks noGrp="1"/>
          </p:cNvSpPr>
          <p:nvPr>
            <p:ph type="body" sz="half" idx="2"/>
          </p:nvPr>
        </p:nvSpPr>
        <p:spPr>
          <a:xfrm>
            <a:off x="5621547" y="1399109"/>
            <a:ext cx="5930746" cy="4689475"/>
          </a:xfrm>
        </p:spPr>
        <p:txBody>
          <a:bodyPr vert="horz" lIns="91440" tIns="45720" rIns="822960" bIns="45720" rtlCol="0" anchor="t">
            <a:normAutofit/>
          </a:bodyPr>
          <a:lstStyle/>
          <a:p>
            <a:pPr marL="342900" indent="-342900">
              <a:buChar char="•"/>
            </a:pPr>
            <a:r>
              <a:rPr lang="en-US">
                <a:latin typeface="Palatino Linotype"/>
              </a:rPr>
              <a:t>To course correct and ensure you are on track to meet overall goals</a:t>
            </a:r>
            <a:endParaRPr lang="en-US"/>
          </a:p>
          <a:p>
            <a:pPr marL="342900" indent="-342900">
              <a:buChar char="•"/>
            </a:pPr>
            <a:r>
              <a:rPr lang="en-US">
                <a:latin typeface="Palatino Linotype"/>
              </a:rPr>
              <a:t>As you review the data for the End of Cycle II consider:</a:t>
            </a:r>
          </a:p>
          <a:p>
            <a:pPr marL="342900" indent="-342900">
              <a:buChar char="•"/>
            </a:pPr>
            <a:r>
              <a:rPr lang="en-US">
                <a:latin typeface="Palatino Linotype"/>
              </a:rPr>
              <a:t>Are you implementing the evidence-based practices with fidelity and intentionality and is it improving student outcomes?</a:t>
            </a:r>
          </a:p>
        </p:txBody>
      </p:sp>
      <p:sp>
        <p:nvSpPr>
          <p:cNvPr id="4" name="Slide Number Placeholder 3">
            <a:extLst>
              <a:ext uri="{FF2B5EF4-FFF2-40B4-BE49-F238E27FC236}">
                <a16:creationId xmlns:a16="http://schemas.microsoft.com/office/drawing/2014/main" id="{5CFC960B-4DCC-1C69-A838-A9BC18C742CA}"/>
              </a:ext>
            </a:extLst>
          </p:cNvPr>
          <p:cNvSpPr>
            <a:spLocks noGrp="1"/>
          </p:cNvSpPr>
          <p:nvPr>
            <p:ph type="sldNum" sz="quarter" idx="12"/>
          </p:nvPr>
        </p:nvSpPr>
        <p:spPr>
          <a:xfrm>
            <a:off x="8687719" y="6257197"/>
            <a:ext cx="2743200" cy="365125"/>
          </a:xfrm>
        </p:spPr>
        <p:txBody>
          <a:bodyPr anchor="ctr">
            <a:normAutofit/>
          </a:bodyPr>
          <a:lstStyle/>
          <a:p>
            <a:pPr>
              <a:spcAft>
                <a:spcPts val="600"/>
              </a:spcAft>
            </a:pPr>
            <a:fld id="{A3D1C70C-36A2-44FC-A083-98959550CFF4}" type="slidenum">
              <a:rPr lang="en-US" smtClean="0"/>
              <a:pPr>
                <a:spcAft>
                  <a:spcPts val="600"/>
                </a:spcAft>
              </a:pPr>
              <a:t>18</a:t>
            </a:fld>
            <a:endParaRPr lang="en-US"/>
          </a:p>
        </p:txBody>
      </p:sp>
    </p:spTree>
    <p:extLst>
      <p:ext uri="{BB962C8B-B14F-4D97-AF65-F5344CB8AC3E}">
        <p14:creationId xmlns:p14="http://schemas.microsoft.com/office/powerpoint/2010/main" val="2483816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A17E8-3B69-7D02-FB15-79CA114B6C0E}"/>
              </a:ext>
            </a:extLst>
          </p:cNvPr>
          <p:cNvSpPr>
            <a:spLocks noGrp="1"/>
          </p:cNvSpPr>
          <p:nvPr>
            <p:ph type="title"/>
          </p:nvPr>
        </p:nvSpPr>
        <p:spPr>
          <a:xfrm>
            <a:off x="1256841" y="378896"/>
            <a:ext cx="10096959" cy="747579"/>
          </a:xfrm>
        </p:spPr>
        <p:txBody>
          <a:bodyPr anchor="ctr">
            <a:normAutofit/>
          </a:bodyPr>
          <a:lstStyle/>
          <a:p>
            <a:r>
              <a:rPr lang="en-US" sz="4600"/>
              <a:t>Course Correcting </a:t>
            </a:r>
          </a:p>
        </p:txBody>
      </p:sp>
      <p:sp>
        <p:nvSpPr>
          <p:cNvPr id="7" name="Slide Number Placeholder 6">
            <a:extLst>
              <a:ext uri="{FF2B5EF4-FFF2-40B4-BE49-F238E27FC236}">
                <a16:creationId xmlns:a16="http://schemas.microsoft.com/office/drawing/2014/main" id="{B6FBD73E-B01B-4E71-4FE9-3C66400EECED}"/>
              </a:ext>
            </a:extLst>
          </p:cNvPr>
          <p:cNvSpPr>
            <a:spLocks noGrp="1"/>
          </p:cNvSpPr>
          <p:nvPr>
            <p:ph type="sldNum" sz="quarter" idx="12"/>
          </p:nvPr>
        </p:nvSpPr>
        <p:spPr>
          <a:xfrm>
            <a:off x="8687719" y="6257197"/>
            <a:ext cx="2743200" cy="365125"/>
          </a:xfrm>
        </p:spPr>
        <p:txBody>
          <a:bodyPr anchor="ctr">
            <a:normAutofit/>
          </a:bodyPr>
          <a:lstStyle/>
          <a:p>
            <a:pPr>
              <a:spcAft>
                <a:spcPts val="600"/>
              </a:spcAft>
            </a:pPr>
            <a:fld id="{A3D1C70C-36A2-44FC-A083-98959550CFF4}" type="slidenum">
              <a:rPr lang="en-US" smtClean="0"/>
              <a:pPr>
                <a:spcAft>
                  <a:spcPts val="600"/>
                </a:spcAft>
              </a:pPr>
              <a:t>19</a:t>
            </a:fld>
            <a:endParaRPr lang="en-US"/>
          </a:p>
        </p:txBody>
      </p:sp>
      <p:graphicFrame>
        <p:nvGraphicFramePr>
          <p:cNvPr id="9" name="Content Placeholder 8">
            <a:extLst>
              <a:ext uri="{FF2B5EF4-FFF2-40B4-BE49-F238E27FC236}">
                <a16:creationId xmlns:a16="http://schemas.microsoft.com/office/drawing/2014/main" id="{D492EEF6-236D-FAD8-4846-AE2897C6F57B}"/>
              </a:ext>
            </a:extLst>
          </p:cNvPr>
          <p:cNvGraphicFramePr>
            <a:graphicFrameLocks noGrp="1"/>
          </p:cNvGraphicFramePr>
          <p:nvPr>
            <p:ph type="chart" sz="quarter" idx="13"/>
            <p:extLst>
              <p:ext uri="{D42A27DB-BD31-4B8C-83A1-F6EECF244321}">
                <p14:modId xmlns:p14="http://schemas.microsoft.com/office/powerpoint/2010/main" val="2586684623"/>
              </p:ext>
            </p:extLst>
          </p:nvPr>
        </p:nvGraphicFramePr>
        <p:xfrm>
          <a:off x="709466" y="1277938"/>
          <a:ext cx="10732137" cy="4682188"/>
        </p:xfrm>
        <a:graphic>
          <a:graphicData uri="http://schemas.openxmlformats.org/drawingml/2006/table">
            <a:tbl>
              <a:tblPr firstRow="1" bandRow="1">
                <a:tableStyleId>{5C22544A-7EE6-4342-B048-85BDC9FD1C3A}</a:tableStyleId>
              </a:tblPr>
              <a:tblGrid>
                <a:gridCol w="10732137">
                  <a:extLst>
                    <a:ext uri="{9D8B030D-6E8A-4147-A177-3AD203B41FA5}">
                      <a16:colId xmlns:a16="http://schemas.microsoft.com/office/drawing/2014/main" val="3280246422"/>
                    </a:ext>
                  </a:extLst>
                </a:gridCol>
              </a:tblGrid>
              <a:tr h="495761">
                <a:tc>
                  <a:txBody>
                    <a:bodyPr/>
                    <a:lstStyle/>
                    <a:p>
                      <a:r>
                        <a:rPr lang="en-US" sz="2400"/>
                        <a:t>Did you meet the interim goal?  No</a:t>
                      </a:r>
                    </a:p>
                  </a:txBody>
                  <a:tcPr marL="91808" marR="91808" marT="45904" marB="45904"/>
                </a:tc>
                <a:extLst>
                  <a:ext uri="{0D108BD9-81ED-4DB2-BD59-A6C34878D82A}">
                    <a16:rowId xmlns:a16="http://schemas.microsoft.com/office/drawing/2014/main" val="3350449134"/>
                  </a:ext>
                </a:extLst>
              </a:tr>
              <a:tr h="1230222">
                <a:tc>
                  <a:txBody>
                    <a:bodyPr/>
                    <a:lstStyle/>
                    <a:p>
                      <a:pPr marL="342900" lvl="0" indent="-342900" algn="l">
                        <a:lnSpc>
                          <a:spcPct val="100000"/>
                        </a:lnSpc>
                        <a:spcBef>
                          <a:spcPts val="0"/>
                        </a:spcBef>
                        <a:spcAft>
                          <a:spcPts val="0"/>
                        </a:spcAft>
                        <a:buFont typeface="Arial"/>
                        <a:buChar char="•"/>
                      </a:pPr>
                      <a:r>
                        <a:rPr lang="en-US" sz="2400" b="0" i="0" u="none" strike="noStrike" noProof="0">
                          <a:latin typeface="Palatino Linotype"/>
                        </a:rPr>
                        <a:t>What role did the implementation of the intervention (Evidence Based Practice) have in not meeting this goal?</a:t>
                      </a:r>
                      <a:endParaRPr lang="en-US" sz="2400"/>
                    </a:p>
                    <a:p>
                      <a:pPr marL="342900" lvl="0" indent="-342900">
                        <a:buFont typeface="Arial"/>
                        <a:buChar char="•"/>
                      </a:pPr>
                      <a:endParaRPr lang="en-US" sz="2400" b="0" i="0" u="none" strike="noStrike" noProof="0">
                        <a:latin typeface="Calibri"/>
                      </a:endParaRPr>
                    </a:p>
                  </a:txBody>
                  <a:tcPr marL="91808" marR="91808" marT="45904" marB="45904"/>
                </a:tc>
                <a:extLst>
                  <a:ext uri="{0D108BD9-81ED-4DB2-BD59-A6C34878D82A}">
                    <a16:rowId xmlns:a16="http://schemas.microsoft.com/office/drawing/2014/main" val="3402369607"/>
                  </a:ext>
                </a:extLst>
              </a:tr>
              <a:tr h="862992">
                <a:tc>
                  <a:txBody>
                    <a:bodyPr/>
                    <a:lstStyle/>
                    <a:p>
                      <a:pPr marL="342900" lvl="0" indent="-342900" algn="l">
                        <a:lnSpc>
                          <a:spcPct val="100000"/>
                        </a:lnSpc>
                        <a:spcBef>
                          <a:spcPts val="0"/>
                        </a:spcBef>
                        <a:spcAft>
                          <a:spcPts val="0"/>
                        </a:spcAft>
                        <a:buFont typeface="Arial"/>
                        <a:buChar char="•"/>
                      </a:pPr>
                      <a:r>
                        <a:rPr lang="en-US" sz="2400" b="0" i="0" u="none" strike="noStrike" noProof="0">
                          <a:latin typeface="Palatino Linotype"/>
                        </a:rPr>
                        <a:t>What other factors contributed to not meeting the benchmark?                                                                     </a:t>
                      </a:r>
                      <a:endParaRPr lang="en-US" sz="2400"/>
                    </a:p>
                  </a:txBody>
                  <a:tcPr marL="91808" marR="91808" marT="45904" marB="45904"/>
                </a:tc>
                <a:extLst>
                  <a:ext uri="{0D108BD9-81ED-4DB2-BD59-A6C34878D82A}">
                    <a16:rowId xmlns:a16="http://schemas.microsoft.com/office/drawing/2014/main" val="1907646417"/>
                  </a:ext>
                </a:extLst>
              </a:tr>
              <a:tr h="1597452">
                <a:tc>
                  <a:txBody>
                    <a:bodyPr/>
                    <a:lstStyle/>
                    <a:p>
                      <a:pPr marL="342900" lvl="0" indent="-342900" algn="l">
                        <a:lnSpc>
                          <a:spcPct val="100000"/>
                        </a:lnSpc>
                        <a:spcBef>
                          <a:spcPts val="0"/>
                        </a:spcBef>
                        <a:spcAft>
                          <a:spcPts val="0"/>
                        </a:spcAft>
                        <a:buFont typeface="Arial"/>
                        <a:buChar char="•"/>
                      </a:pPr>
                      <a:r>
                        <a:rPr lang="en-US" sz="2400" b="0" i="0" u="none" strike="noStrike" noProof="0">
                          <a:latin typeface="Palatino Linotype"/>
                        </a:rPr>
                        <a:t>What has been the impact of the SIA thus far? If you have not been able to spend the funds at this time, who can you contact from central office to assist with your expenditures? Do you need to re-allocate funds to meet current priority needs?</a:t>
                      </a:r>
                      <a:endParaRPr lang="en-US" sz="2400">
                        <a:latin typeface="Palatino Linotype"/>
                      </a:endParaRPr>
                    </a:p>
                  </a:txBody>
                  <a:tcPr marL="91808" marR="91808" marT="45904" marB="45904"/>
                </a:tc>
                <a:extLst>
                  <a:ext uri="{0D108BD9-81ED-4DB2-BD59-A6C34878D82A}">
                    <a16:rowId xmlns:a16="http://schemas.microsoft.com/office/drawing/2014/main" val="2139098805"/>
                  </a:ext>
                </a:extLst>
              </a:tr>
              <a:tr h="495761">
                <a:tc>
                  <a:txBody>
                    <a:bodyPr/>
                    <a:lstStyle/>
                    <a:p>
                      <a:pPr marL="342900" lvl="0" indent="-342900">
                        <a:buFont typeface="Arial"/>
                        <a:buChar char="•"/>
                      </a:pPr>
                      <a:r>
                        <a:rPr lang="en-US" sz="2400" b="0" i="0" u="none" strike="noStrike" noProof="0">
                          <a:latin typeface="Palatino Linotype"/>
                        </a:rPr>
                        <a:t>What actions are being taken to meet the next benchmark for this goal?</a:t>
                      </a:r>
                      <a:endParaRPr lang="en-US" sz="2400">
                        <a:latin typeface="Palatino Linotype"/>
                      </a:endParaRPr>
                    </a:p>
                  </a:txBody>
                  <a:tcPr marL="91808" marR="91808" marT="45904" marB="45904"/>
                </a:tc>
                <a:extLst>
                  <a:ext uri="{0D108BD9-81ED-4DB2-BD59-A6C34878D82A}">
                    <a16:rowId xmlns:a16="http://schemas.microsoft.com/office/drawing/2014/main" val="1779160743"/>
                  </a:ext>
                </a:extLst>
              </a:tr>
            </a:tbl>
          </a:graphicData>
        </a:graphic>
      </p:graphicFrame>
    </p:spTree>
    <p:extLst>
      <p:ext uri="{BB962C8B-B14F-4D97-AF65-F5344CB8AC3E}">
        <p14:creationId xmlns:p14="http://schemas.microsoft.com/office/powerpoint/2010/main" val="1994954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2BE8C-1310-6C55-119D-BD3A81DA9D2C}"/>
              </a:ext>
            </a:extLst>
          </p:cNvPr>
          <p:cNvSpPr>
            <a:spLocks noGrp="1"/>
          </p:cNvSpPr>
          <p:nvPr>
            <p:ph type="title"/>
          </p:nvPr>
        </p:nvSpPr>
        <p:spPr>
          <a:xfrm>
            <a:off x="1236963" y="392350"/>
            <a:ext cx="10096959" cy="747579"/>
          </a:xfrm>
        </p:spPr>
        <p:txBody>
          <a:bodyPr/>
          <a:lstStyle/>
          <a:p>
            <a:r>
              <a:rPr lang="en-US" sz="4000">
                <a:latin typeface="Palatino Linotype"/>
              </a:rPr>
              <a:t>Please Review </a:t>
            </a:r>
            <a:endParaRPr lang="en-US" sz="4000"/>
          </a:p>
        </p:txBody>
      </p:sp>
      <p:sp>
        <p:nvSpPr>
          <p:cNvPr id="3" name="Subtitle 2">
            <a:extLst>
              <a:ext uri="{FF2B5EF4-FFF2-40B4-BE49-F238E27FC236}">
                <a16:creationId xmlns:a16="http://schemas.microsoft.com/office/drawing/2014/main" id="{9525B2DB-8047-252C-CC2C-21375F5FE02C}"/>
              </a:ext>
            </a:extLst>
          </p:cNvPr>
          <p:cNvSpPr>
            <a:spLocks noGrp="1"/>
          </p:cNvSpPr>
          <p:nvPr>
            <p:ph type="body" sz="quarter" idx="11"/>
          </p:nvPr>
        </p:nvSpPr>
        <p:spPr/>
        <p:txBody>
          <a:bodyPr vert="horz" lIns="91440" tIns="45720" rIns="822960" bIns="45720" rtlCol="0" anchor="t">
            <a:normAutofit/>
          </a:bodyPr>
          <a:lstStyle/>
          <a:p>
            <a:r>
              <a:rPr lang="en-US" sz="2000">
                <a:latin typeface="Palatino Linotype"/>
              </a:rPr>
              <a:t>The New Jersey Department of Education may record audio, visuals, participants, and other information sent, verbalized, or utilized during business-related meetings. By joining this meeting, you automatically consent to such recordings. Any participant who prefers to participate via audio only should keep their camera disabled so only their audio will be captured. </a:t>
            </a:r>
            <a:endParaRPr lang="en-US" sz="2000"/>
          </a:p>
          <a:p>
            <a:r>
              <a:rPr lang="en-US" sz="2000" b="1">
                <a:latin typeface="Palatino Linotype"/>
              </a:rPr>
              <a:t>PLEASE NOTE:</a:t>
            </a:r>
            <a:r>
              <a:rPr lang="en-US" sz="2000">
                <a:latin typeface="Palatino Linotype"/>
              </a:rPr>
              <a:t> Under certain circumstances, audio/video recording may be restricted. Recording will be in accordance with all applicable federal, state, and local statutes, regulations, or ordinances. As we endeavor to offer a safe, collegial, and inclusive space for collaboration we respectfully request that no participant or third-party entity, on your behalf, record or transcribe today’s conversation. The NJDOE can provide a transcript of these proceedings, upon request. Screenshots, photography, or other copying of chat exchanges is prohibited unless permission is granted by the NJDOE and advance notice is provided to all participants.</a:t>
            </a:r>
            <a:endParaRPr lang="en-US" sz="2000"/>
          </a:p>
        </p:txBody>
      </p:sp>
    </p:spTree>
    <p:extLst>
      <p:ext uri="{BB962C8B-B14F-4D97-AF65-F5344CB8AC3E}">
        <p14:creationId xmlns:p14="http://schemas.microsoft.com/office/powerpoint/2010/main" val="42355389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43756AF-0F70-C030-47C1-F7C6C4F16EDE}"/>
              </a:ext>
            </a:extLst>
          </p:cNvPr>
          <p:cNvSpPr>
            <a:spLocks noGrp="1"/>
          </p:cNvSpPr>
          <p:nvPr>
            <p:ph type="title"/>
          </p:nvPr>
        </p:nvSpPr>
        <p:spPr>
          <a:xfrm>
            <a:off x="1256841" y="378896"/>
            <a:ext cx="10096959" cy="747579"/>
          </a:xfrm>
        </p:spPr>
        <p:txBody>
          <a:bodyPr/>
          <a:lstStyle/>
          <a:p>
            <a:r>
              <a:rPr lang="en-US" sz="4400">
                <a:latin typeface="Palatino Linotype"/>
              </a:rPr>
              <a:t>Review Strategies Listed in the ASP</a:t>
            </a:r>
            <a:endParaRPr lang="en-US" sz="4400"/>
          </a:p>
        </p:txBody>
      </p:sp>
      <p:sp>
        <p:nvSpPr>
          <p:cNvPr id="4" name="Slide Number Placeholder 3">
            <a:extLst>
              <a:ext uri="{FF2B5EF4-FFF2-40B4-BE49-F238E27FC236}">
                <a16:creationId xmlns:a16="http://schemas.microsoft.com/office/drawing/2014/main" id="{EC97FEC9-212E-2C9E-99A8-300BE169695E}"/>
              </a:ext>
            </a:extLst>
          </p:cNvPr>
          <p:cNvSpPr>
            <a:spLocks noGrp="1"/>
          </p:cNvSpPr>
          <p:nvPr>
            <p:ph type="sldNum" sz="quarter" idx="12"/>
          </p:nvPr>
        </p:nvSpPr>
        <p:spPr>
          <a:xfrm>
            <a:off x="8687719" y="6257197"/>
            <a:ext cx="2743200" cy="365125"/>
          </a:xfrm>
        </p:spPr>
        <p:txBody>
          <a:bodyPr anchor="ctr">
            <a:normAutofit/>
          </a:bodyPr>
          <a:lstStyle/>
          <a:p>
            <a:pPr>
              <a:spcAft>
                <a:spcPts val="600"/>
              </a:spcAft>
            </a:pPr>
            <a:fld id="{A3D1C70C-36A2-44FC-A083-98959550CFF4}" type="slidenum">
              <a:rPr lang="en-US" smtClean="0"/>
              <a:pPr>
                <a:spcAft>
                  <a:spcPts val="600"/>
                </a:spcAft>
              </a:pPr>
              <a:t>20</a:t>
            </a:fld>
            <a:endParaRPr lang="en-US"/>
          </a:p>
        </p:txBody>
      </p:sp>
      <p:pic>
        <p:nvPicPr>
          <p:cNvPr id="6" name="Picture 5" descr="A screenshot of a computer&#10;&#10;Description automatically generated">
            <a:extLst>
              <a:ext uri="{FF2B5EF4-FFF2-40B4-BE49-F238E27FC236}">
                <a16:creationId xmlns:a16="http://schemas.microsoft.com/office/drawing/2014/main" id="{51423845-4922-FCFC-D7D2-DB50D8635C8C}"/>
              </a:ext>
            </a:extLst>
          </p:cNvPr>
          <p:cNvPicPr>
            <a:picLocks noChangeAspect="1"/>
          </p:cNvPicPr>
          <p:nvPr/>
        </p:nvPicPr>
        <p:blipFill rotWithShape="1">
          <a:blip r:embed="rId2"/>
          <a:srcRect t="5373" r="125"/>
          <a:stretch/>
        </p:blipFill>
        <p:spPr>
          <a:xfrm>
            <a:off x="262759" y="1729433"/>
            <a:ext cx="11271377" cy="37009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a:extLst>
              <a:ext uri="{FF2B5EF4-FFF2-40B4-BE49-F238E27FC236}">
                <a16:creationId xmlns:a16="http://schemas.microsoft.com/office/drawing/2014/main" id="{9DA216D7-5039-F52D-2117-5E2B2622A020}"/>
              </a:ext>
            </a:extLst>
          </p:cNvPr>
          <p:cNvSpPr/>
          <p:nvPr/>
        </p:nvSpPr>
        <p:spPr>
          <a:xfrm>
            <a:off x="7408333" y="2688166"/>
            <a:ext cx="2991555" cy="275166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52DE2D83-9BB5-D5C7-C9E6-7B95EF83940A}"/>
              </a:ext>
            </a:extLst>
          </p:cNvPr>
          <p:cNvSpPr/>
          <p:nvPr/>
        </p:nvSpPr>
        <p:spPr>
          <a:xfrm>
            <a:off x="9461500" y="1037167"/>
            <a:ext cx="931332" cy="1523998"/>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3384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252F132-BAF9-0D66-ACA4-0102663F84A8}"/>
              </a:ext>
            </a:extLst>
          </p:cNvPr>
          <p:cNvSpPr>
            <a:spLocks noGrp="1"/>
          </p:cNvSpPr>
          <p:nvPr>
            <p:ph type="title"/>
          </p:nvPr>
        </p:nvSpPr>
        <p:spPr>
          <a:xfrm>
            <a:off x="1333960" y="183376"/>
            <a:ext cx="10096959" cy="747579"/>
          </a:xfrm>
        </p:spPr>
        <p:txBody>
          <a:bodyPr anchor="ctr">
            <a:normAutofit/>
          </a:bodyPr>
          <a:lstStyle/>
          <a:p>
            <a:r>
              <a:rPr lang="en-US" sz="3900"/>
              <a:t>ASP: Comprehensive Needs Assessment</a:t>
            </a:r>
          </a:p>
        </p:txBody>
      </p:sp>
      <p:sp>
        <p:nvSpPr>
          <p:cNvPr id="12" name="Text Placeholder 2">
            <a:extLst>
              <a:ext uri="{FF2B5EF4-FFF2-40B4-BE49-F238E27FC236}">
                <a16:creationId xmlns:a16="http://schemas.microsoft.com/office/drawing/2014/main" id="{E6D66515-26EB-C7FA-DFD6-70987C5AFF72}"/>
              </a:ext>
            </a:extLst>
          </p:cNvPr>
          <p:cNvSpPr>
            <a:spLocks noGrp="1"/>
          </p:cNvSpPr>
          <p:nvPr>
            <p:ph type="body" idx="14"/>
          </p:nvPr>
        </p:nvSpPr>
        <p:spPr>
          <a:xfrm>
            <a:off x="146291" y="1138548"/>
            <a:ext cx="11890271" cy="823912"/>
          </a:xfrm>
        </p:spPr>
        <p:txBody>
          <a:bodyPr anchor="b">
            <a:normAutofit/>
          </a:bodyPr>
          <a:lstStyle/>
          <a:p>
            <a:r>
              <a:rPr lang="en-US"/>
              <a:t>Evaluation of Prior Year Interventions</a:t>
            </a:r>
          </a:p>
        </p:txBody>
      </p:sp>
      <p:pic>
        <p:nvPicPr>
          <p:cNvPr id="6" name="Content Placeholder 5" descr="A screenshot of a computer&#10;&#10;Description automatically generated">
            <a:extLst>
              <a:ext uri="{FF2B5EF4-FFF2-40B4-BE49-F238E27FC236}">
                <a16:creationId xmlns:a16="http://schemas.microsoft.com/office/drawing/2014/main" id="{9891AA47-DB29-E93C-4338-476FA3E7131E}"/>
              </a:ext>
            </a:extLst>
          </p:cNvPr>
          <p:cNvPicPr>
            <a:picLocks noGrp="1" noChangeAspect="1"/>
          </p:cNvPicPr>
          <p:nvPr>
            <p:ph idx="1"/>
          </p:nvPr>
        </p:nvPicPr>
        <p:blipFill rotWithShape="1">
          <a:blip r:embed="rId2"/>
          <a:srcRect r="12922"/>
          <a:stretch/>
        </p:blipFill>
        <p:spPr>
          <a:xfrm>
            <a:off x="146292" y="1962460"/>
            <a:ext cx="11890272" cy="1433759"/>
          </a:xfrm>
          <a:noFill/>
        </p:spPr>
      </p:pic>
      <p:sp>
        <p:nvSpPr>
          <p:cNvPr id="21" name="Text Placeholder 4">
            <a:extLst>
              <a:ext uri="{FF2B5EF4-FFF2-40B4-BE49-F238E27FC236}">
                <a16:creationId xmlns:a16="http://schemas.microsoft.com/office/drawing/2014/main" id="{134717AA-726E-F756-FEBA-AE0354A1285C}"/>
              </a:ext>
            </a:extLst>
          </p:cNvPr>
          <p:cNvSpPr>
            <a:spLocks noGrp="1"/>
          </p:cNvSpPr>
          <p:nvPr>
            <p:ph type="body" idx="15"/>
          </p:nvPr>
        </p:nvSpPr>
        <p:spPr>
          <a:xfrm>
            <a:off x="146290" y="3603812"/>
            <a:ext cx="11890271" cy="823912"/>
          </a:xfrm>
        </p:spPr>
        <p:txBody>
          <a:bodyPr/>
          <a:lstStyle/>
          <a:p>
            <a:r>
              <a:rPr lang="en-US">
                <a:latin typeface="Palatino Linotype"/>
              </a:rPr>
              <a:t>Interventions will Pre-Populate in the 24-25 ASP</a:t>
            </a:r>
            <a:endParaRPr lang="en-US"/>
          </a:p>
        </p:txBody>
      </p:sp>
      <p:pic>
        <p:nvPicPr>
          <p:cNvPr id="9" name="Content Placeholder 8" descr="A screenshot of a computer&#10;&#10;Description automatically generated">
            <a:extLst>
              <a:ext uri="{FF2B5EF4-FFF2-40B4-BE49-F238E27FC236}">
                <a16:creationId xmlns:a16="http://schemas.microsoft.com/office/drawing/2014/main" id="{C8C5E4DB-C641-52EF-0503-756C600AF802}"/>
              </a:ext>
            </a:extLst>
          </p:cNvPr>
          <p:cNvPicPr>
            <a:picLocks noGrp="1" noChangeAspect="1"/>
          </p:cNvPicPr>
          <p:nvPr>
            <p:ph idx="13"/>
          </p:nvPr>
        </p:nvPicPr>
        <p:blipFill rotWithShape="1">
          <a:blip r:embed="rId3"/>
          <a:srcRect t="51821" r="1" b="19407"/>
          <a:stretch/>
        </p:blipFill>
        <p:spPr>
          <a:xfrm>
            <a:off x="155436" y="4439797"/>
            <a:ext cx="11890272" cy="1522429"/>
          </a:xfrm>
          <a:noFill/>
        </p:spPr>
      </p:pic>
      <p:sp>
        <p:nvSpPr>
          <p:cNvPr id="4" name="Slide Number Placeholder 3">
            <a:extLst>
              <a:ext uri="{FF2B5EF4-FFF2-40B4-BE49-F238E27FC236}">
                <a16:creationId xmlns:a16="http://schemas.microsoft.com/office/drawing/2014/main" id="{A832867A-1FD0-B3E7-E8DA-F7E3E628DC98}"/>
              </a:ext>
            </a:extLst>
          </p:cNvPr>
          <p:cNvSpPr>
            <a:spLocks noGrp="1"/>
          </p:cNvSpPr>
          <p:nvPr>
            <p:ph type="sldNum" sz="quarter" idx="12"/>
          </p:nvPr>
        </p:nvSpPr>
        <p:spPr>
          <a:xfrm>
            <a:off x="8687719" y="6257197"/>
            <a:ext cx="2743200" cy="365125"/>
          </a:xfrm>
        </p:spPr>
        <p:txBody>
          <a:bodyPr anchor="ctr">
            <a:normAutofit/>
          </a:bodyPr>
          <a:lstStyle/>
          <a:p>
            <a:pPr>
              <a:spcAft>
                <a:spcPts val="600"/>
              </a:spcAft>
            </a:pPr>
            <a:fld id="{A3D1C70C-36A2-44FC-A083-98959550CFF4}" type="slidenum">
              <a:rPr lang="en-US" smtClean="0"/>
              <a:pPr>
                <a:spcAft>
                  <a:spcPts val="600"/>
                </a:spcAft>
              </a:pPr>
              <a:t>21</a:t>
            </a:fld>
            <a:endParaRPr lang="en-US"/>
          </a:p>
        </p:txBody>
      </p:sp>
    </p:spTree>
    <p:extLst>
      <p:ext uri="{BB962C8B-B14F-4D97-AF65-F5344CB8AC3E}">
        <p14:creationId xmlns:p14="http://schemas.microsoft.com/office/powerpoint/2010/main" val="351763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0B16B67-1525-BFA9-7AF7-BC6E044AD0EA}"/>
              </a:ext>
            </a:extLst>
          </p:cNvPr>
          <p:cNvSpPr>
            <a:spLocks noGrp="1"/>
          </p:cNvSpPr>
          <p:nvPr>
            <p:ph type="title"/>
          </p:nvPr>
        </p:nvSpPr>
        <p:spPr>
          <a:xfrm>
            <a:off x="1256841" y="378896"/>
            <a:ext cx="10096959" cy="747579"/>
          </a:xfrm>
        </p:spPr>
        <p:txBody>
          <a:bodyPr anchor="ctr">
            <a:normAutofit/>
          </a:bodyPr>
          <a:lstStyle/>
          <a:p>
            <a:r>
              <a:rPr lang="en-US" sz="4600"/>
              <a:t>Review Strategies</a:t>
            </a:r>
          </a:p>
        </p:txBody>
      </p:sp>
      <p:pic>
        <p:nvPicPr>
          <p:cNvPr id="8" name="Picture Placeholder 7" descr="A blue and white grid with black text&#10;&#10;Description automatically generated">
            <a:extLst>
              <a:ext uri="{FF2B5EF4-FFF2-40B4-BE49-F238E27FC236}">
                <a16:creationId xmlns:a16="http://schemas.microsoft.com/office/drawing/2014/main" id="{15B92D00-741A-9078-5C86-98C17007E578}"/>
              </a:ext>
            </a:extLst>
          </p:cNvPr>
          <p:cNvPicPr>
            <a:picLocks noGrp="1" noChangeAspect="1"/>
          </p:cNvPicPr>
          <p:nvPr>
            <p:ph type="pic" sz="quarter" idx="13"/>
          </p:nvPr>
        </p:nvPicPr>
        <p:blipFill rotWithShape="1">
          <a:blip r:embed="rId2"/>
          <a:srcRect r="1" b="28042"/>
          <a:stretch/>
        </p:blipFill>
        <p:spPr>
          <a:xfrm>
            <a:off x="594912" y="1520826"/>
            <a:ext cx="10642294" cy="4384216"/>
          </a:xfrm>
          <a:noFill/>
        </p:spPr>
      </p:pic>
      <p:sp>
        <p:nvSpPr>
          <p:cNvPr id="4" name="Slide Number Placeholder 3">
            <a:extLst>
              <a:ext uri="{FF2B5EF4-FFF2-40B4-BE49-F238E27FC236}">
                <a16:creationId xmlns:a16="http://schemas.microsoft.com/office/drawing/2014/main" id="{2C99EB37-5CD1-FDB6-8FDD-7BE7B88415CE}"/>
              </a:ext>
            </a:extLst>
          </p:cNvPr>
          <p:cNvSpPr>
            <a:spLocks noGrp="1"/>
          </p:cNvSpPr>
          <p:nvPr>
            <p:ph type="sldNum" sz="quarter" idx="12"/>
          </p:nvPr>
        </p:nvSpPr>
        <p:spPr>
          <a:xfrm>
            <a:off x="8687719" y="6257197"/>
            <a:ext cx="2743200" cy="365125"/>
          </a:xfrm>
        </p:spPr>
        <p:txBody>
          <a:bodyPr anchor="ctr">
            <a:normAutofit/>
          </a:bodyPr>
          <a:lstStyle/>
          <a:p>
            <a:pPr>
              <a:spcAft>
                <a:spcPts val="600"/>
              </a:spcAft>
            </a:pPr>
            <a:fld id="{A3D1C70C-36A2-44FC-A083-98959550CFF4}" type="slidenum">
              <a:rPr lang="en-US" smtClean="0"/>
              <a:pPr>
                <a:spcAft>
                  <a:spcPts val="600"/>
                </a:spcAft>
              </a:pPr>
              <a:t>22</a:t>
            </a:fld>
            <a:endParaRPr lang="en-US"/>
          </a:p>
        </p:txBody>
      </p:sp>
    </p:spTree>
    <p:extLst>
      <p:ext uri="{BB962C8B-B14F-4D97-AF65-F5344CB8AC3E}">
        <p14:creationId xmlns:p14="http://schemas.microsoft.com/office/powerpoint/2010/main" val="6465569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A2D9A12-36AD-FB17-603E-E398407E4BA3}"/>
              </a:ext>
            </a:extLst>
          </p:cNvPr>
          <p:cNvSpPr>
            <a:spLocks noGrp="1"/>
          </p:cNvSpPr>
          <p:nvPr>
            <p:ph type="title"/>
          </p:nvPr>
        </p:nvSpPr>
        <p:spPr>
          <a:xfrm>
            <a:off x="1256841" y="378896"/>
            <a:ext cx="10096959" cy="747579"/>
          </a:xfrm>
        </p:spPr>
        <p:txBody>
          <a:bodyPr/>
          <a:lstStyle/>
          <a:p>
            <a:r>
              <a:rPr lang="en-US">
                <a:latin typeface="Palatino Linotype"/>
              </a:rPr>
              <a:t>Course Correcting</a:t>
            </a:r>
            <a:endParaRPr lang="en-US"/>
          </a:p>
        </p:txBody>
      </p:sp>
      <p:sp>
        <p:nvSpPr>
          <p:cNvPr id="12" name="Content Placeholder 2">
            <a:extLst>
              <a:ext uri="{FF2B5EF4-FFF2-40B4-BE49-F238E27FC236}">
                <a16:creationId xmlns:a16="http://schemas.microsoft.com/office/drawing/2014/main" id="{DEB12E31-2F14-FA4A-E41A-941A3C7FFC8E}"/>
              </a:ext>
            </a:extLst>
          </p:cNvPr>
          <p:cNvSpPr>
            <a:spLocks noGrp="1"/>
          </p:cNvSpPr>
          <p:nvPr>
            <p:ph sz="half" idx="1"/>
          </p:nvPr>
        </p:nvSpPr>
        <p:spPr>
          <a:xfrm>
            <a:off x="176270" y="1429017"/>
            <a:ext cx="5843530" cy="4498057"/>
          </a:xfrm>
        </p:spPr>
        <p:txBody>
          <a:bodyPr vert="horz" lIns="91440" tIns="45720" rIns="640080" bIns="45720" rtlCol="0" anchor="t">
            <a:normAutofit/>
          </a:bodyPr>
          <a:lstStyle/>
          <a:p>
            <a:r>
              <a:rPr lang="en-US">
                <a:latin typeface="Palatino Linotype"/>
              </a:rPr>
              <a:t>Course Correcting can lead to improved student outcomes</a:t>
            </a:r>
            <a:endParaRPr lang="en-US"/>
          </a:p>
        </p:txBody>
      </p:sp>
      <p:pic>
        <p:nvPicPr>
          <p:cNvPr id="5" name="Picture 4" descr="A screen shot of a chart&#10;&#10;Description automatically generated">
            <a:extLst>
              <a:ext uri="{FF2B5EF4-FFF2-40B4-BE49-F238E27FC236}">
                <a16:creationId xmlns:a16="http://schemas.microsoft.com/office/drawing/2014/main" id="{70A8BEF4-19BF-83D8-E852-8CB93DCD8CF5}"/>
              </a:ext>
            </a:extLst>
          </p:cNvPr>
          <p:cNvPicPr>
            <a:picLocks noChangeAspect="1"/>
          </p:cNvPicPr>
          <p:nvPr/>
        </p:nvPicPr>
        <p:blipFill>
          <a:blip r:embed="rId2"/>
          <a:stretch>
            <a:fillRect/>
          </a:stretch>
        </p:blipFill>
        <p:spPr>
          <a:xfrm>
            <a:off x="6307215" y="1429016"/>
            <a:ext cx="4530768" cy="44980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a:extLst>
              <a:ext uri="{FF2B5EF4-FFF2-40B4-BE49-F238E27FC236}">
                <a16:creationId xmlns:a16="http://schemas.microsoft.com/office/drawing/2014/main" id="{921DBF1C-FD79-F95D-2F68-94712C9AB5C0}"/>
              </a:ext>
            </a:extLst>
          </p:cNvPr>
          <p:cNvSpPr>
            <a:spLocks noGrp="1"/>
          </p:cNvSpPr>
          <p:nvPr>
            <p:ph type="sldNum" sz="quarter" idx="12"/>
          </p:nvPr>
        </p:nvSpPr>
        <p:spPr>
          <a:xfrm>
            <a:off x="8687719" y="6257197"/>
            <a:ext cx="2743200" cy="365125"/>
          </a:xfrm>
        </p:spPr>
        <p:txBody>
          <a:bodyPr anchor="ctr">
            <a:normAutofit/>
          </a:bodyPr>
          <a:lstStyle/>
          <a:p>
            <a:pPr>
              <a:spcAft>
                <a:spcPts val="600"/>
              </a:spcAft>
            </a:pPr>
            <a:fld id="{A3D1C70C-36A2-44FC-A083-98959550CFF4}" type="slidenum">
              <a:rPr lang="en-US" smtClean="0"/>
              <a:pPr>
                <a:spcAft>
                  <a:spcPts val="600"/>
                </a:spcAft>
              </a:pPr>
              <a:t>23</a:t>
            </a:fld>
            <a:endParaRPr lang="en-US"/>
          </a:p>
        </p:txBody>
      </p:sp>
    </p:spTree>
    <p:extLst>
      <p:ext uri="{BB962C8B-B14F-4D97-AF65-F5344CB8AC3E}">
        <p14:creationId xmlns:p14="http://schemas.microsoft.com/office/powerpoint/2010/main" val="1269343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0CFD964-6D68-E686-E066-AAC50DDE60D1}"/>
              </a:ext>
            </a:extLst>
          </p:cNvPr>
          <p:cNvSpPr>
            <a:spLocks noGrp="1"/>
          </p:cNvSpPr>
          <p:nvPr>
            <p:ph type="title"/>
          </p:nvPr>
        </p:nvSpPr>
        <p:spPr>
          <a:xfrm>
            <a:off x="1256841" y="378896"/>
            <a:ext cx="10096959" cy="747579"/>
          </a:xfrm>
        </p:spPr>
        <p:txBody>
          <a:bodyPr anchor="ctr">
            <a:normAutofit/>
          </a:bodyPr>
          <a:lstStyle/>
          <a:p>
            <a:r>
              <a:rPr lang="en-US" sz="4600"/>
              <a:t>Break</a:t>
            </a:r>
          </a:p>
        </p:txBody>
      </p:sp>
      <p:pic>
        <p:nvPicPr>
          <p:cNvPr id="7" name="Picture 6" descr="Stopwatch on white background">
            <a:extLst>
              <a:ext uri="{FF2B5EF4-FFF2-40B4-BE49-F238E27FC236}">
                <a16:creationId xmlns:a16="http://schemas.microsoft.com/office/drawing/2014/main" id="{0A66CECE-33E1-13F5-B1E7-D919064524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8209" y="1429017"/>
            <a:ext cx="3699651" cy="4498057"/>
          </a:xfrm>
          <a:prstGeom prst="rect">
            <a:avLst/>
          </a:prstGeom>
          <a:noFill/>
        </p:spPr>
      </p:pic>
      <p:sp>
        <p:nvSpPr>
          <p:cNvPr id="12" name="Text Placeholder 2">
            <a:extLst>
              <a:ext uri="{FF2B5EF4-FFF2-40B4-BE49-F238E27FC236}">
                <a16:creationId xmlns:a16="http://schemas.microsoft.com/office/drawing/2014/main" id="{B6E4C498-7A7C-0DFA-3933-F59C72A71461}"/>
              </a:ext>
            </a:extLst>
          </p:cNvPr>
          <p:cNvSpPr>
            <a:spLocks noGrp="1"/>
          </p:cNvSpPr>
          <p:nvPr>
            <p:ph sz="half" idx="13"/>
          </p:nvPr>
        </p:nvSpPr>
        <p:spPr>
          <a:xfrm>
            <a:off x="6172202" y="1429016"/>
            <a:ext cx="5843530" cy="4498057"/>
          </a:xfrm>
        </p:spPr>
        <p:txBody>
          <a:bodyPr>
            <a:normAutofit/>
          </a:bodyPr>
          <a:lstStyle/>
          <a:p>
            <a:pPr marL="0" indent="0">
              <a:buNone/>
            </a:pPr>
            <a:endParaRPr lang="en-US"/>
          </a:p>
          <a:p>
            <a:pPr marL="0" indent="0">
              <a:buNone/>
            </a:pPr>
            <a:endParaRPr lang="en-US"/>
          </a:p>
          <a:p>
            <a:pPr marL="0" indent="0">
              <a:buNone/>
            </a:pPr>
            <a:r>
              <a:rPr lang="en-US" b="1"/>
              <a:t>We will take a five-minute stretch break. </a:t>
            </a:r>
          </a:p>
        </p:txBody>
      </p:sp>
      <p:sp>
        <p:nvSpPr>
          <p:cNvPr id="5" name="Slide Number Placeholder 4">
            <a:extLst>
              <a:ext uri="{FF2B5EF4-FFF2-40B4-BE49-F238E27FC236}">
                <a16:creationId xmlns:a16="http://schemas.microsoft.com/office/drawing/2014/main" id="{58EE2F32-9774-7929-905F-C2A3A0A6D9CD}"/>
              </a:ext>
            </a:extLst>
          </p:cNvPr>
          <p:cNvSpPr>
            <a:spLocks noGrp="1"/>
          </p:cNvSpPr>
          <p:nvPr>
            <p:ph type="sldNum" sz="quarter" idx="12"/>
          </p:nvPr>
        </p:nvSpPr>
        <p:spPr>
          <a:xfrm>
            <a:off x="8687719" y="6257197"/>
            <a:ext cx="2743200" cy="365125"/>
          </a:xfrm>
        </p:spPr>
        <p:txBody>
          <a:bodyPr anchor="ctr">
            <a:normAutofit/>
          </a:bodyPr>
          <a:lstStyle/>
          <a:p>
            <a:pPr>
              <a:spcAft>
                <a:spcPts val="600"/>
              </a:spcAft>
            </a:pPr>
            <a:fld id="{A3D1C70C-36A2-44FC-A083-98959550CFF4}" type="slidenum">
              <a:rPr lang="en-US" smtClean="0"/>
              <a:pPr>
                <a:spcAft>
                  <a:spcPts val="600"/>
                </a:spcAft>
              </a:pPr>
              <a:t>24</a:t>
            </a:fld>
            <a:endParaRPr lang="en-US"/>
          </a:p>
        </p:txBody>
      </p:sp>
    </p:spTree>
    <p:extLst>
      <p:ext uri="{BB962C8B-B14F-4D97-AF65-F5344CB8AC3E}">
        <p14:creationId xmlns:p14="http://schemas.microsoft.com/office/powerpoint/2010/main" val="3571111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36152-8DC0-BD0F-FE67-73C47EC22C82}"/>
              </a:ext>
            </a:extLst>
          </p:cNvPr>
          <p:cNvSpPr>
            <a:spLocks noGrp="1"/>
          </p:cNvSpPr>
          <p:nvPr>
            <p:ph type="title"/>
          </p:nvPr>
        </p:nvSpPr>
        <p:spPr>
          <a:xfrm>
            <a:off x="1256841" y="378896"/>
            <a:ext cx="10096959" cy="747579"/>
          </a:xfrm>
        </p:spPr>
        <p:txBody>
          <a:bodyPr anchor="ctr">
            <a:normAutofit fontScale="90000"/>
          </a:bodyPr>
          <a:lstStyle/>
          <a:p>
            <a:r>
              <a:rPr lang="en-US" sz="4600">
                <a:latin typeface="Palatino Linotype"/>
              </a:rPr>
              <a:t>Exiting Status: School Leader Discussion</a:t>
            </a:r>
            <a:endParaRPr lang="en-US" sz="4600"/>
          </a:p>
        </p:txBody>
      </p:sp>
      <p:sp>
        <p:nvSpPr>
          <p:cNvPr id="15" name="Text Placeholder 2">
            <a:extLst>
              <a:ext uri="{FF2B5EF4-FFF2-40B4-BE49-F238E27FC236}">
                <a16:creationId xmlns:a16="http://schemas.microsoft.com/office/drawing/2014/main" id="{E48F35C6-3CBB-E89E-3379-DA9DDE199B78}"/>
              </a:ext>
            </a:extLst>
          </p:cNvPr>
          <p:cNvSpPr>
            <a:spLocks noGrp="1"/>
          </p:cNvSpPr>
          <p:nvPr>
            <p:ph type="body" idx="1"/>
          </p:nvPr>
        </p:nvSpPr>
        <p:spPr>
          <a:xfrm>
            <a:off x="237325" y="1217893"/>
            <a:ext cx="6660476" cy="823912"/>
          </a:xfrm>
        </p:spPr>
        <p:txBody>
          <a:bodyPr/>
          <a:lstStyle/>
          <a:p>
            <a:r>
              <a:rPr lang="en-US">
                <a:latin typeface="Palatino Linotype"/>
              </a:rPr>
              <a:t>Frederic Cook Elementary School</a:t>
            </a:r>
            <a:endParaRPr lang="en-US"/>
          </a:p>
        </p:txBody>
      </p:sp>
      <p:sp>
        <p:nvSpPr>
          <p:cNvPr id="16" name="Content Placeholder 3">
            <a:extLst>
              <a:ext uri="{FF2B5EF4-FFF2-40B4-BE49-F238E27FC236}">
                <a16:creationId xmlns:a16="http://schemas.microsoft.com/office/drawing/2014/main" id="{51BA4975-2D64-75A6-CD51-92CCDAB5F7FB}"/>
              </a:ext>
            </a:extLst>
          </p:cNvPr>
          <p:cNvSpPr>
            <a:spLocks noGrp="1"/>
          </p:cNvSpPr>
          <p:nvPr>
            <p:ph sz="half" idx="2"/>
          </p:nvPr>
        </p:nvSpPr>
        <p:spPr>
          <a:xfrm>
            <a:off x="336716" y="1997631"/>
            <a:ext cx="5876389" cy="3995678"/>
          </a:xfrm>
        </p:spPr>
        <p:txBody>
          <a:bodyPr vert="horz" lIns="91440" tIns="45720" rIns="822960" bIns="45720" rtlCol="0" anchor="t">
            <a:noAutofit/>
          </a:bodyPr>
          <a:lstStyle/>
          <a:p>
            <a:r>
              <a:rPr lang="en-US">
                <a:latin typeface="Palatino Linotype"/>
              </a:rPr>
              <a:t>Identified for Comprehensive Status in 2017-2018 school year</a:t>
            </a:r>
          </a:p>
          <a:p>
            <a:pPr>
              <a:spcAft>
                <a:spcPts val="0"/>
              </a:spcAft>
            </a:pPr>
            <a:r>
              <a:rPr lang="en-US" sz="2000">
                <a:latin typeface="Palatino Linotype"/>
              </a:rPr>
              <a:t>57.5% -Economically Disadvantaged</a:t>
            </a:r>
          </a:p>
          <a:p>
            <a:pPr>
              <a:spcAft>
                <a:spcPts val="0"/>
              </a:spcAft>
            </a:pPr>
            <a:r>
              <a:rPr lang="en-US" sz="2000">
                <a:latin typeface="Palatino Linotype"/>
              </a:rPr>
              <a:t>18.4% -English Language Learners</a:t>
            </a:r>
            <a:endParaRPr lang="en-US" sz="2000"/>
          </a:p>
          <a:p>
            <a:pPr>
              <a:spcAft>
                <a:spcPts val="0"/>
              </a:spcAft>
            </a:pPr>
            <a:r>
              <a:rPr lang="en-US" sz="2000">
                <a:latin typeface="Palatino Linotype"/>
              </a:rPr>
              <a:t>64.7% -Black or African American</a:t>
            </a:r>
            <a:endParaRPr lang="en-US" sz="2000"/>
          </a:p>
          <a:p>
            <a:pPr>
              <a:spcAft>
                <a:spcPts val="0"/>
              </a:spcAft>
            </a:pPr>
            <a:r>
              <a:rPr lang="en-US" sz="2000">
                <a:latin typeface="Palatino Linotype"/>
              </a:rPr>
              <a:t>31.9% -Hispanic</a:t>
            </a:r>
            <a:endParaRPr lang="en-US" sz="2000"/>
          </a:p>
          <a:p>
            <a:pPr>
              <a:spcAft>
                <a:spcPts val="0"/>
              </a:spcAft>
            </a:pPr>
            <a:r>
              <a:rPr lang="en-US" sz="2000">
                <a:latin typeface="Palatino Linotype"/>
              </a:rPr>
              <a:t>1%-White</a:t>
            </a:r>
            <a:endParaRPr lang="en-US" sz="2000"/>
          </a:p>
          <a:p>
            <a:pPr>
              <a:spcAft>
                <a:spcPts val="0"/>
              </a:spcAft>
            </a:pPr>
            <a:r>
              <a:rPr lang="en-US" sz="2000">
                <a:latin typeface="Palatino Linotype"/>
              </a:rPr>
              <a:t>Summative Rating: Percentile Rank 3.79</a:t>
            </a:r>
            <a:endParaRPr lang="en-US" sz="2000"/>
          </a:p>
          <a:p>
            <a:pPr>
              <a:spcAft>
                <a:spcPts val="0"/>
              </a:spcAft>
            </a:pPr>
            <a:endParaRPr lang="en-US" sz="2000"/>
          </a:p>
          <a:p>
            <a:endParaRPr lang="en-US" sz="2000"/>
          </a:p>
          <a:p>
            <a:endParaRPr lang="en-US"/>
          </a:p>
        </p:txBody>
      </p:sp>
      <p:sp>
        <p:nvSpPr>
          <p:cNvPr id="17" name="Text Placeholder 4">
            <a:extLst>
              <a:ext uri="{FF2B5EF4-FFF2-40B4-BE49-F238E27FC236}">
                <a16:creationId xmlns:a16="http://schemas.microsoft.com/office/drawing/2014/main" id="{1763935C-060C-9EB6-FE88-C504FA1A507E}"/>
              </a:ext>
            </a:extLst>
          </p:cNvPr>
          <p:cNvSpPr>
            <a:spLocks noGrp="1"/>
          </p:cNvSpPr>
          <p:nvPr>
            <p:ph type="body" idx="13"/>
          </p:nvPr>
        </p:nvSpPr>
        <p:spPr>
          <a:xfrm>
            <a:off x="7015406" y="1296286"/>
            <a:ext cx="4046080" cy="823912"/>
          </a:xfrm>
        </p:spPr>
        <p:txBody>
          <a:bodyPr/>
          <a:lstStyle/>
          <a:p>
            <a:r>
              <a:rPr lang="en-US">
                <a:latin typeface="Palatino Linotype"/>
              </a:rPr>
              <a:t>Dr. Caryn Cooper</a:t>
            </a:r>
            <a:endParaRPr lang="en-US"/>
          </a:p>
        </p:txBody>
      </p:sp>
      <p:sp>
        <p:nvSpPr>
          <p:cNvPr id="19" name="Slide Number Placeholder 6">
            <a:extLst>
              <a:ext uri="{FF2B5EF4-FFF2-40B4-BE49-F238E27FC236}">
                <a16:creationId xmlns:a16="http://schemas.microsoft.com/office/drawing/2014/main" id="{865B4554-A9D8-4725-8D77-3752C33081A6}"/>
              </a:ext>
            </a:extLst>
          </p:cNvPr>
          <p:cNvSpPr>
            <a:spLocks noGrp="1"/>
          </p:cNvSpPr>
          <p:nvPr>
            <p:ph type="sldNum" sz="quarter" idx="12"/>
          </p:nvPr>
        </p:nvSpPr>
        <p:spPr>
          <a:xfrm>
            <a:off x="8687719" y="6257197"/>
            <a:ext cx="2743200" cy="365125"/>
          </a:xfrm>
        </p:spPr>
        <p:txBody>
          <a:bodyPr/>
          <a:lstStyle/>
          <a:p>
            <a:pPr>
              <a:spcAft>
                <a:spcPts val="600"/>
              </a:spcAft>
            </a:pPr>
            <a:fld id="{A3D1C70C-36A2-44FC-A083-98959550CFF4}" type="slidenum">
              <a:rPr lang="en-US" smtClean="0"/>
              <a:pPr>
                <a:spcAft>
                  <a:spcPts val="600"/>
                </a:spcAft>
              </a:pPr>
              <a:t>25</a:t>
            </a:fld>
            <a:endParaRPr lang="en-US"/>
          </a:p>
        </p:txBody>
      </p:sp>
      <p:pic>
        <p:nvPicPr>
          <p:cNvPr id="6" name="Content Placeholder 5" descr="A sign in front of a school&#10;&#10;Description automatically generated">
            <a:extLst>
              <a:ext uri="{FF2B5EF4-FFF2-40B4-BE49-F238E27FC236}">
                <a16:creationId xmlns:a16="http://schemas.microsoft.com/office/drawing/2014/main" id="{E203520A-62D2-6FB3-1E3C-19F5DBBE507D}"/>
              </a:ext>
            </a:extLst>
          </p:cNvPr>
          <p:cNvPicPr>
            <a:picLocks noChangeAspect="1"/>
          </p:cNvPicPr>
          <p:nvPr/>
        </p:nvPicPr>
        <p:blipFill>
          <a:blip r:embed="rId2"/>
          <a:stretch>
            <a:fillRect/>
          </a:stretch>
        </p:blipFill>
        <p:spPr>
          <a:xfrm rot="21180000">
            <a:off x="5571617" y="2970932"/>
            <a:ext cx="3111955" cy="2048636"/>
          </a:xfrm>
          <a:prstGeom prst="rect">
            <a:avLst/>
          </a:prstGeom>
        </p:spPr>
      </p:pic>
      <p:pic>
        <p:nvPicPr>
          <p:cNvPr id="5" name="Picture 4" descr="A person smiling at the camera&#10;&#10;Description automatically generated">
            <a:extLst>
              <a:ext uri="{FF2B5EF4-FFF2-40B4-BE49-F238E27FC236}">
                <a16:creationId xmlns:a16="http://schemas.microsoft.com/office/drawing/2014/main" id="{77AC045F-6208-995F-C431-49C6FD5DE898}"/>
              </a:ext>
            </a:extLst>
          </p:cNvPr>
          <p:cNvPicPr>
            <a:picLocks noChangeAspect="1"/>
          </p:cNvPicPr>
          <p:nvPr/>
        </p:nvPicPr>
        <p:blipFill>
          <a:blip r:embed="rId3"/>
          <a:stretch>
            <a:fillRect/>
          </a:stretch>
        </p:blipFill>
        <p:spPr>
          <a:xfrm rot="180000">
            <a:off x="9313359" y="2802966"/>
            <a:ext cx="2465951" cy="2104985"/>
          </a:xfrm>
          <a:prstGeom prst="rect">
            <a:avLst/>
          </a:prstGeom>
        </p:spPr>
      </p:pic>
    </p:spTree>
    <p:extLst>
      <p:ext uri="{BB962C8B-B14F-4D97-AF65-F5344CB8AC3E}">
        <p14:creationId xmlns:p14="http://schemas.microsoft.com/office/powerpoint/2010/main" val="9629156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EA2A6-CD4E-E1D6-4FC2-0263986B8617}"/>
              </a:ext>
            </a:extLst>
          </p:cNvPr>
          <p:cNvSpPr>
            <a:spLocks noGrp="1"/>
          </p:cNvSpPr>
          <p:nvPr>
            <p:ph type="title"/>
          </p:nvPr>
        </p:nvSpPr>
        <p:spPr>
          <a:xfrm>
            <a:off x="1256841" y="378896"/>
            <a:ext cx="10096959" cy="747579"/>
          </a:xfrm>
        </p:spPr>
        <p:txBody>
          <a:bodyPr anchor="ctr">
            <a:normAutofit/>
          </a:bodyPr>
          <a:lstStyle/>
          <a:p>
            <a:r>
              <a:rPr lang="en-US" sz="4600"/>
              <a:t>Pathway to School Improvement</a:t>
            </a:r>
          </a:p>
        </p:txBody>
      </p:sp>
      <p:sp>
        <p:nvSpPr>
          <p:cNvPr id="3" name="Content Placeholder 2">
            <a:extLst>
              <a:ext uri="{FF2B5EF4-FFF2-40B4-BE49-F238E27FC236}">
                <a16:creationId xmlns:a16="http://schemas.microsoft.com/office/drawing/2014/main" id="{F8F0C3CE-CC24-1779-2245-4E4B80C4AEC0}"/>
              </a:ext>
            </a:extLst>
          </p:cNvPr>
          <p:cNvSpPr>
            <a:spLocks noGrp="1"/>
          </p:cNvSpPr>
          <p:nvPr>
            <p:ph sz="half" idx="1"/>
          </p:nvPr>
        </p:nvSpPr>
        <p:spPr>
          <a:xfrm>
            <a:off x="176270" y="1429017"/>
            <a:ext cx="5843530" cy="4498057"/>
          </a:xfrm>
        </p:spPr>
        <p:txBody>
          <a:bodyPr vert="horz" lIns="91440" tIns="45720" rIns="822960" bIns="45720" rtlCol="0">
            <a:normAutofit/>
          </a:bodyPr>
          <a:lstStyle/>
          <a:p>
            <a:pPr>
              <a:lnSpc>
                <a:spcPct val="98000"/>
              </a:lnSpc>
            </a:pPr>
            <a:r>
              <a:rPr lang="en-US" sz="2300"/>
              <a:t>Leveraged the Work of the Annual School Plan</a:t>
            </a:r>
          </a:p>
          <a:p>
            <a:pPr lvl="1">
              <a:lnSpc>
                <a:spcPct val="98000"/>
              </a:lnSpc>
              <a:buFont typeface="Courier New" panose="020B0604020202020204" pitchFamily="34" charset="0"/>
              <a:buChar char="o"/>
            </a:pPr>
            <a:r>
              <a:rPr lang="en-US" sz="2300"/>
              <a:t>Growth and Reflection Rubric </a:t>
            </a:r>
          </a:p>
          <a:p>
            <a:pPr lvl="2">
              <a:lnSpc>
                <a:spcPct val="98000"/>
              </a:lnSpc>
              <a:buFont typeface="Wingdings" panose="020B0604020202020204" pitchFamily="34" charset="0"/>
              <a:buChar char="§"/>
            </a:pPr>
            <a:r>
              <a:rPr lang="en-US" sz="2300"/>
              <a:t>Clear Mission</a:t>
            </a:r>
          </a:p>
          <a:p>
            <a:pPr lvl="2">
              <a:lnSpc>
                <a:spcPct val="98000"/>
              </a:lnSpc>
              <a:buFont typeface="Wingdings" panose="020B0604020202020204" pitchFamily="34" charset="0"/>
              <a:buChar char="§"/>
            </a:pPr>
            <a:r>
              <a:rPr lang="en-US" sz="2300"/>
              <a:t>Refine PLCs establish norms to deal with conflict and review authentic student work during PLCs </a:t>
            </a:r>
          </a:p>
          <a:p>
            <a:pPr lvl="2">
              <a:lnSpc>
                <a:spcPct val="98000"/>
              </a:lnSpc>
              <a:buFont typeface="Wingdings" panose="020B0604020202020204" pitchFamily="34" charset="0"/>
              <a:buChar char="§"/>
            </a:pPr>
            <a:r>
              <a:rPr lang="en-US" sz="2300"/>
              <a:t>Formative Assessments</a:t>
            </a:r>
          </a:p>
          <a:p>
            <a:pPr lvl="1">
              <a:lnSpc>
                <a:spcPct val="98000"/>
              </a:lnSpc>
              <a:buFont typeface="Courier New" panose="020B0604020202020204" pitchFamily="34" charset="0"/>
              <a:buChar char="o"/>
            </a:pPr>
            <a:endParaRPr lang="en-US" sz="2300"/>
          </a:p>
        </p:txBody>
      </p:sp>
      <p:pic>
        <p:nvPicPr>
          <p:cNvPr id="6" name="Content Placeholder 5">
            <a:extLst>
              <a:ext uri="{FF2B5EF4-FFF2-40B4-BE49-F238E27FC236}">
                <a16:creationId xmlns:a16="http://schemas.microsoft.com/office/drawing/2014/main" id="{C63BBD01-E52F-1EDB-4C8B-B692BE85827B}"/>
              </a:ext>
            </a:extLst>
          </p:cNvPr>
          <p:cNvPicPr>
            <a:picLocks noGrp="1" noChangeAspect="1"/>
          </p:cNvPicPr>
          <p:nvPr>
            <p:ph sz="half" idx="13"/>
          </p:nvPr>
        </p:nvPicPr>
        <p:blipFill>
          <a:blip r:embed="rId2"/>
          <a:stretch>
            <a:fillRect/>
          </a:stretch>
        </p:blipFill>
        <p:spPr>
          <a:xfrm>
            <a:off x="6172202" y="2209857"/>
            <a:ext cx="5843530" cy="2936374"/>
          </a:xfrm>
          <a:noFill/>
        </p:spPr>
      </p:pic>
      <p:sp>
        <p:nvSpPr>
          <p:cNvPr id="5" name="Slide Number Placeholder 4">
            <a:extLst>
              <a:ext uri="{FF2B5EF4-FFF2-40B4-BE49-F238E27FC236}">
                <a16:creationId xmlns:a16="http://schemas.microsoft.com/office/drawing/2014/main" id="{ACCEEF0B-F855-EFE6-DFBE-A6D2EAFF5224}"/>
              </a:ext>
            </a:extLst>
          </p:cNvPr>
          <p:cNvSpPr>
            <a:spLocks noGrp="1"/>
          </p:cNvSpPr>
          <p:nvPr>
            <p:ph type="sldNum" sz="quarter" idx="12"/>
          </p:nvPr>
        </p:nvSpPr>
        <p:spPr>
          <a:xfrm>
            <a:off x="8687719" y="6257197"/>
            <a:ext cx="2743200" cy="365125"/>
          </a:xfrm>
        </p:spPr>
        <p:txBody>
          <a:bodyPr anchor="ctr">
            <a:normAutofit/>
          </a:bodyPr>
          <a:lstStyle/>
          <a:p>
            <a:pPr>
              <a:spcAft>
                <a:spcPts val="600"/>
              </a:spcAft>
            </a:pPr>
            <a:fld id="{A3D1C70C-36A2-44FC-A083-98959550CFF4}" type="slidenum">
              <a:rPr lang="en-US" smtClean="0"/>
              <a:pPr>
                <a:spcAft>
                  <a:spcPts val="600"/>
                </a:spcAft>
              </a:pPr>
              <a:t>26</a:t>
            </a:fld>
            <a:endParaRPr lang="en-US"/>
          </a:p>
        </p:txBody>
      </p:sp>
    </p:spTree>
    <p:extLst>
      <p:ext uri="{BB962C8B-B14F-4D97-AF65-F5344CB8AC3E}">
        <p14:creationId xmlns:p14="http://schemas.microsoft.com/office/powerpoint/2010/main" val="42157305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5BCB5-B16A-27E0-BDE6-DFE373C6364B}"/>
              </a:ext>
            </a:extLst>
          </p:cNvPr>
          <p:cNvSpPr>
            <a:spLocks noGrp="1"/>
          </p:cNvSpPr>
          <p:nvPr>
            <p:ph type="title"/>
          </p:nvPr>
        </p:nvSpPr>
        <p:spPr/>
        <p:txBody>
          <a:bodyPr/>
          <a:lstStyle/>
          <a:p>
            <a:r>
              <a:rPr lang="en-US">
                <a:latin typeface="Palatino Linotype"/>
              </a:rPr>
              <a:t>Levers for School Improvement</a:t>
            </a:r>
            <a:endParaRPr lang="en-US"/>
          </a:p>
        </p:txBody>
      </p:sp>
      <p:sp>
        <p:nvSpPr>
          <p:cNvPr id="3" name="Content Placeholder 2">
            <a:extLst>
              <a:ext uri="{FF2B5EF4-FFF2-40B4-BE49-F238E27FC236}">
                <a16:creationId xmlns:a16="http://schemas.microsoft.com/office/drawing/2014/main" id="{A2D6EA4E-AE2A-69A5-7BD3-1628A981D051}"/>
              </a:ext>
            </a:extLst>
          </p:cNvPr>
          <p:cNvSpPr>
            <a:spLocks noGrp="1"/>
          </p:cNvSpPr>
          <p:nvPr>
            <p:ph sz="half" idx="1"/>
          </p:nvPr>
        </p:nvSpPr>
        <p:spPr>
          <a:xfrm>
            <a:off x="55954" y="1281964"/>
            <a:ext cx="3800820" cy="4498057"/>
          </a:xfrm>
        </p:spPr>
        <p:txBody>
          <a:bodyPr vert="horz" lIns="91440" tIns="45720" rIns="457200" bIns="45720" rtlCol="0" anchor="t">
            <a:noAutofit/>
          </a:bodyPr>
          <a:lstStyle/>
          <a:p>
            <a:pPr marL="0" indent="0"/>
            <a:r>
              <a:rPr lang="en-US" b="1">
                <a:latin typeface="Palatino Linotype"/>
              </a:rPr>
              <a:t>Mission &amp; Vision </a:t>
            </a:r>
            <a:endParaRPr lang="en-US" b="1"/>
          </a:p>
          <a:p>
            <a:pPr lvl="1">
              <a:buFont typeface="Courier New" panose="020B0604020202020204" pitchFamily="34" charset="0"/>
              <a:buChar char="o"/>
            </a:pPr>
            <a:r>
              <a:rPr lang="en-US">
                <a:latin typeface="Palatino Linotype"/>
              </a:rPr>
              <a:t>High Expectations for Students</a:t>
            </a:r>
          </a:p>
          <a:p>
            <a:pPr lvl="1">
              <a:buFont typeface="Courier New" panose="020B0604020202020204" pitchFamily="34" charset="0"/>
              <a:buChar char="o"/>
            </a:pPr>
            <a:r>
              <a:rPr lang="en-US">
                <a:latin typeface="Palatino Linotype"/>
              </a:rPr>
              <a:t>"All Students can Achieve"</a:t>
            </a:r>
            <a:endParaRPr lang="en-US"/>
          </a:p>
        </p:txBody>
      </p:sp>
      <p:sp>
        <p:nvSpPr>
          <p:cNvPr id="4" name="Content Placeholder 3">
            <a:extLst>
              <a:ext uri="{FF2B5EF4-FFF2-40B4-BE49-F238E27FC236}">
                <a16:creationId xmlns:a16="http://schemas.microsoft.com/office/drawing/2014/main" id="{6CCB3698-603B-6F98-A7A7-DB0E774BD4E9}"/>
              </a:ext>
            </a:extLst>
          </p:cNvPr>
          <p:cNvSpPr>
            <a:spLocks noGrp="1"/>
          </p:cNvSpPr>
          <p:nvPr>
            <p:ph sz="half" idx="13"/>
          </p:nvPr>
        </p:nvSpPr>
        <p:spPr>
          <a:xfrm>
            <a:off x="3959027" y="1283708"/>
            <a:ext cx="4264646" cy="4498057"/>
          </a:xfrm>
        </p:spPr>
        <p:txBody>
          <a:bodyPr vert="horz" lIns="91440" tIns="45720" rIns="457200" bIns="45720" rtlCol="0" anchor="t">
            <a:noAutofit/>
          </a:bodyPr>
          <a:lstStyle/>
          <a:p>
            <a:r>
              <a:rPr lang="en-US" b="1">
                <a:latin typeface="Palatino Linotype"/>
              </a:rPr>
              <a:t>PLCs</a:t>
            </a:r>
          </a:p>
          <a:p>
            <a:pPr lvl="1">
              <a:spcAft>
                <a:spcPts val="0"/>
              </a:spcAft>
              <a:buFont typeface="Courier New" panose="020B0604020202020204" pitchFamily="34" charset="0"/>
              <a:buChar char="o"/>
            </a:pPr>
            <a:r>
              <a:rPr lang="en-US">
                <a:latin typeface="Palatino Linotype"/>
              </a:rPr>
              <a:t>Consistent</a:t>
            </a:r>
          </a:p>
          <a:p>
            <a:pPr lvl="1">
              <a:spcAft>
                <a:spcPts val="0"/>
              </a:spcAft>
              <a:buFont typeface="Courier New" panose="020B0604020202020204" pitchFamily="34" charset="0"/>
              <a:buChar char="o"/>
            </a:pPr>
            <a:r>
              <a:rPr lang="en-US">
                <a:latin typeface="Palatino Linotype"/>
              </a:rPr>
              <a:t>Establish norms and develop protocols to examine student work during PLCs</a:t>
            </a:r>
            <a:endParaRPr lang="en-US"/>
          </a:p>
          <a:p>
            <a:pPr lvl="1">
              <a:spcAft>
                <a:spcPts val="0"/>
              </a:spcAft>
              <a:buFont typeface="Courier New" panose="020B0604020202020204" pitchFamily="34" charset="0"/>
              <a:buChar char="o"/>
            </a:pPr>
            <a:r>
              <a:rPr lang="en-US">
                <a:latin typeface="Palatino Linotype"/>
              </a:rPr>
              <a:t>Establish norms to resolve conflicts</a:t>
            </a:r>
            <a:endParaRPr lang="en-US"/>
          </a:p>
          <a:p>
            <a:pPr lvl="1">
              <a:buFont typeface="Courier New" panose="020B0604020202020204" pitchFamily="34" charset="0"/>
              <a:buChar char="o"/>
            </a:pPr>
            <a:endParaRPr lang="en-US"/>
          </a:p>
          <a:p>
            <a:endParaRPr lang="en-US"/>
          </a:p>
        </p:txBody>
      </p:sp>
      <p:sp>
        <p:nvSpPr>
          <p:cNvPr id="5" name="Content Placeholder 4">
            <a:extLst>
              <a:ext uri="{FF2B5EF4-FFF2-40B4-BE49-F238E27FC236}">
                <a16:creationId xmlns:a16="http://schemas.microsoft.com/office/drawing/2014/main" id="{18C4B4D3-CFD2-EE27-D8FE-1289F537A280}"/>
              </a:ext>
            </a:extLst>
          </p:cNvPr>
          <p:cNvSpPr>
            <a:spLocks noGrp="1"/>
          </p:cNvSpPr>
          <p:nvPr>
            <p:ph sz="half" idx="14"/>
          </p:nvPr>
        </p:nvSpPr>
        <p:spPr>
          <a:xfrm>
            <a:off x="8147489" y="1284156"/>
            <a:ext cx="3800820" cy="4498057"/>
          </a:xfrm>
        </p:spPr>
        <p:txBody>
          <a:bodyPr vert="horz" lIns="91440" tIns="45720" rIns="822960" bIns="45720" rtlCol="0" anchor="t">
            <a:noAutofit/>
          </a:bodyPr>
          <a:lstStyle/>
          <a:p>
            <a:r>
              <a:rPr lang="en-US" b="1">
                <a:latin typeface="Palatino Linotype"/>
              </a:rPr>
              <a:t>Formative Assessment </a:t>
            </a:r>
            <a:endParaRPr lang="en-US" b="1"/>
          </a:p>
          <a:p>
            <a:pPr lvl="1">
              <a:buFont typeface="Courier New" panose="020B0604020202020204" pitchFamily="34" charset="0"/>
              <a:buChar char="o"/>
            </a:pPr>
            <a:r>
              <a:rPr lang="en-US" sz="2000">
                <a:latin typeface="Palatino Linotype"/>
              </a:rPr>
              <a:t>Teachers developed standards aligned formative assessments based on priority standards and were administered in between benchmark</a:t>
            </a:r>
            <a:r>
              <a:rPr lang="en-US" sz="1600">
                <a:latin typeface="Palatino Linotype"/>
              </a:rPr>
              <a:t>s</a:t>
            </a:r>
            <a:endParaRPr lang="en-US" sz="1600"/>
          </a:p>
          <a:p>
            <a:endParaRPr lang="en-US"/>
          </a:p>
        </p:txBody>
      </p:sp>
      <p:sp>
        <p:nvSpPr>
          <p:cNvPr id="6" name="Slide Number Placeholder 5">
            <a:extLst>
              <a:ext uri="{FF2B5EF4-FFF2-40B4-BE49-F238E27FC236}">
                <a16:creationId xmlns:a16="http://schemas.microsoft.com/office/drawing/2014/main" id="{273E8C75-A7A3-4B51-F750-8CA750540AA3}"/>
              </a:ext>
            </a:extLst>
          </p:cNvPr>
          <p:cNvSpPr>
            <a:spLocks noGrp="1"/>
          </p:cNvSpPr>
          <p:nvPr>
            <p:ph type="sldNum" sz="quarter" idx="12"/>
          </p:nvPr>
        </p:nvSpPr>
        <p:spPr/>
        <p:txBody>
          <a:bodyPr/>
          <a:lstStyle/>
          <a:p>
            <a:fld id="{A3D1C70C-36A2-44FC-A083-98959550CFF4}" type="slidenum">
              <a:rPr lang="en-US" smtClean="0"/>
              <a:t>27</a:t>
            </a:fld>
            <a:endParaRPr lang="en-US"/>
          </a:p>
        </p:txBody>
      </p:sp>
      <p:pic>
        <p:nvPicPr>
          <p:cNvPr id="7" name="Picture 6" descr="Pulling the Levers of Your Business's Leading Indicators">
            <a:extLst>
              <a:ext uri="{FF2B5EF4-FFF2-40B4-BE49-F238E27FC236}">
                <a16:creationId xmlns:a16="http://schemas.microsoft.com/office/drawing/2014/main" id="{B9C53127-F179-FE68-37FE-28B67C919A8C}"/>
              </a:ext>
            </a:extLst>
          </p:cNvPr>
          <p:cNvPicPr>
            <a:picLocks noChangeAspect="1"/>
          </p:cNvPicPr>
          <p:nvPr/>
        </p:nvPicPr>
        <p:blipFill>
          <a:blip r:embed="rId2"/>
          <a:stretch>
            <a:fillRect/>
          </a:stretch>
        </p:blipFill>
        <p:spPr>
          <a:xfrm>
            <a:off x="1017809" y="4299206"/>
            <a:ext cx="2783974" cy="1771317"/>
          </a:xfrm>
          <a:prstGeom prst="rect">
            <a:avLst/>
          </a:prstGeom>
        </p:spPr>
      </p:pic>
    </p:spTree>
    <p:extLst>
      <p:ext uri="{BB962C8B-B14F-4D97-AF65-F5344CB8AC3E}">
        <p14:creationId xmlns:p14="http://schemas.microsoft.com/office/powerpoint/2010/main" val="22772821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0ADA0-9FEF-5DF8-66E1-976AD60FCE93}"/>
              </a:ext>
            </a:extLst>
          </p:cNvPr>
          <p:cNvSpPr>
            <a:spLocks noGrp="1"/>
          </p:cNvSpPr>
          <p:nvPr>
            <p:ph type="title"/>
          </p:nvPr>
        </p:nvSpPr>
        <p:spPr/>
        <p:txBody>
          <a:bodyPr/>
          <a:lstStyle/>
          <a:p>
            <a:r>
              <a:rPr lang="en-US">
                <a:latin typeface="Palatino Linotype"/>
              </a:rPr>
              <a:t>Principal Data Chats</a:t>
            </a:r>
            <a:endParaRPr lang="en-US"/>
          </a:p>
        </p:txBody>
      </p:sp>
      <p:pic>
        <p:nvPicPr>
          <p:cNvPr id="6" name="Content Placeholder 5" descr="Cartoon Conversation Learning Teacher Communication, talk, angle, child,  hand png | PNGWing">
            <a:extLst>
              <a:ext uri="{FF2B5EF4-FFF2-40B4-BE49-F238E27FC236}">
                <a16:creationId xmlns:a16="http://schemas.microsoft.com/office/drawing/2014/main" id="{EA2C2D8B-9468-CC99-2217-467BF0778C60}"/>
              </a:ext>
            </a:extLst>
          </p:cNvPr>
          <p:cNvPicPr>
            <a:picLocks noGrp="1" noChangeAspect="1"/>
          </p:cNvPicPr>
          <p:nvPr>
            <p:ph sz="half" idx="1"/>
          </p:nvPr>
        </p:nvPicPr>
        <p:blipFill>
          <a:blip r:embed="rId2"/>
          <a:stretch>
            <a:fillRect/>
          </a:stretch>
        </p:blipFill>
        <p:spPr>
          <a:xfrm>
            <a:off x="176213" y="1591402"/>
            <a:ext cx="5843587" cy="3731932"/>
          </a:xfrm>
        </p:spPr>
      </p:pic>
      <p:sp>
        <p:nvSpPr>
          <p:cNvPr id="4" name="Content Placeholder 3">
            <a:extLst>
              <a:ext uri="{FF2B5EF4-FFF2-40B4-BE49-F238E27FC236}">
                <a16:creationId xmlns:a16="http://schemas.microsoft.com/office/drawing/2014/main" id="{38D8658A-B56C-9667-64E4-A43FD72A2248}"/>
              </a:ext>
            </a:extLst>
          </p:cNvPr>
          <p:cNvSpPr>
            <a:spLocks noGrp="1"/>
          </p:cNvSpPr>
          <p:nvPr>
            <p:ph sz="half" idx="13"/>
          </p:nvPr>
        </p:nvSpPr>
        <p:spPr/>
        <p:txBody>
          <a:bodyPr vert="horz" lIns="91440" tIns="45720" rIns="640080" bIns="45720" rtlCol="0" anchor="t">
            <a:normAutofit fontScale="85000" lnSpcReduction="20000"/>
          </a:bodyPr>
          <a:lstStyle/>
          <a:p>
            <a:r>
              <a:rPr lang="en-US">
                <a:latin typeface="Palatino Linotype"/>
              </a:rPr>
              <a:t>The principal meets with the teachers three times a year</a:t>
            </a:r>
          </a:p>
          <a:p>
            <a:r>
              <a:rPr lang="en-US">
                <a:latin typeface="Palatino Linotype"/>
              </a:rPr>
              <a:t>Review benchmark data, determine student progress, and discuss the next steps for support</a:t>
            </a:r>
          </a:p>
          <a:p>
            <a:r>
              <a:rPr lang="en-US">
                <a:latin typeface="Palatino Linotype"/>
              </a:rPr>
              <a:t>Transformed the culture of the building </a:t>
            </a:r>
            <a:endParaRPr lang="en-US"/>
          </a:p>
        </p:txBody>
      </p:sp>
      <p:sp>
        <p:nvSpPr>
          <p:cNvPr id="5" name="Slide Number Placeholder 4">
            <a:extLst>
              <a:ext uri="{FF2B5EF4-FFF2-40B4-BE49-F238E27FC236}">
                <a16:creationId xmlns:a16="http://schemas.microsoft.com/office/drawing/2014/main" id="{91182127-936B-99C3-7E3B-A2BBE02FFA67}"/>
              </a:ext>
            </a:extLst>
          </p:cNvPr>
          <p:cNvSpPr>
            <a:spLocks noGrp="1"/>
          </p:cNvSpPr>
          <p:nvPr>
            <p:ph type="sldNum" sz="quarter" idx="12"/>
          </p:nvPr>
        </p:nvSpPr>
        <p:spPr/>
        <p:txBody>
          <a:bodyPr/>
          <a:lstStyle/>
          <a:p>
            <a:fld id="{A3D1C70C-36A2-44FC-A083-98959550CFF4}" type="slidenum">
              <a:rPr lang="en-US" smtClean="0"/>
              <a:t>28</a:t>
            </a:fld>
            <a:endParaRPr lang="en-US"/>
          </a:p>
        </p:txBody>
      </p:sp>
      <p:sp>
        <p:nvSpPr>
          <p:cNvPr id="7" name="TextBox 6">
            <a:extLst>
              <a:ext uri="{FF2B5EF4-FFF2-40B4-BE49-F238E27FC236}">
                <a16:creationId xmlns:a16="http://schemas.microsoft.com/office/drawing/2014/main" id="{C1C746AA-EE2C-220A-874D-92C8B06B6E5F}"/>
              </a:ext>
            </a:extLst>
          </p:cNvPr>
          <p:cNvSpPr txBox="1"/>
          <p:nvPr/>
        </p:nvSpPr>
        <p:spPr>
          <a:xfrm>
            <a:off x="414130" y="1789043"/>
            <a:ext cx="231913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Students are progressing.</a:t>
            </a:r>
          </a:p>
        </p:txBody>
      </p:sp>
      <p:sp>
        <p:nvSpPr>
          <p:cNvPr id="8" name="TextBox 7">
            <a:extLst>
              <a:ext uri="{FF2B5EF4-FFF2-40B4-BE49-F238E27FC236}">
                <a16:creationId xmlns:a16="http://schemas.microsoft.com/office/drawing/2014/main" id="{3C44378B-8295-467B-B413-A621283AB926}"/>
              </a:ext>
            </a:extLst>
          </p:cNvPr>
          <p:cNvSpPr txBox="1"/>
          <p:nvPr/>
        </p:nvSpPr>
        <p:spPr>
          <a:xfrm>
            <a:off x="3180522" y="1838739"/>
            <a:ext cx="25676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To what extent are they progressing?</a:t>
            </a:r>
          </a:p>
        </p:txBody>
      </p:sp>
    </p:spTree>
    <p:extLst>
      <p:ext uri="{BB962C8B-B14F-4D97-AF65-F5344CB8AC3E}">
        <p14:creationId xmlns:p14="http://schemas.microsoft.com/office/powerpoint/2010/main" val="42163618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866CE-1CDB-95A9-16AC-4D1981A3A0B7}"/>
              </a:ext>
            </a:extLst>
          </p:cNvPr>
          <p:cNvSpPr>
            <a:spLocks noGrp="1"/>
          </p:cNvSpPr>
          <p:nvPr>
            <p:ph type="title"/>
          </p:nvPr>
        </p:nvSpPr>
        <p:spPr>
          <a:xfrm>
            <a:off x="1256841" y="378896"/>
            <a:ext cx="10096959" cy="747579"/>
          </a:xfrm>
        </p:spPr>
        <p:txBody>
          <a:bodyPr anchor="ctr">
            <a:normAutofit/>
          </a:bodyPr>
          <a:lstStyle/>
          <a:p>
            <a:r>
              <a:rPr lang="en-US" sz="4600"/>
              <a:t>Cook Exited Status in June 2023</a:t>
            </a:r>
          </a:p>
        </p:txBody>
      </p:sp>
      <p:sp>
        <p:nvSpPr>
          <p:cNvPr id="3" name="Content Placeholder 2">
            <a:extLst>
              <a:ext uri="{FF2B5EF4-FFF2-40B4-BE49-F238E27FC236}">
                <a16:creationId xmlns:a16="http://schemas.microsoft.com/office/drawing/2014/main" id="{A432A135-C35E-6C36-FD87-8A9923F6B7CB}"/>
              </a:ext>
            </a:extLst>
          </p:cNvPr>
          <p:cNvSpPr>
            <a:spLocks noGrp="1"/>
          </p:cNvSpPr>
          <p:nvPr>
            <p:ph sz="half" idx="1"/>
          </p:nvPr>
        </p:nvSpPr>
        <p:spPr>
          <a:xfrm>
            <a:off x="176269" y="1189177"/>
            <a:ext cx="7063980" cy="1014377"/>
          </a:xfrm>
        </p:spPr>
        <p:txBody>
          <a:bodyPr vert="horz" lIns="91440" tIns="45720" rIns="640080" bIns="45720" rtlCol="0" anchor="t">
            <a:noAutofit/>
          </a:bodyPr>
          <a:lstStyle/>
          <a:p>
            <a:r>
              <a:rPr lang="en-US" sz="3200">
                <a:latin typeface="Palatino Linotype"/>
              </a:rPr>
              <a:t>Improved metrics across the board</a:t>
            </a:r>
          </a:p>
        </p:txBody>
      </p:sp>
      <p:pic>
        <p:nvPicPr>
          <p:cNvPr id="6" name="Content Placeholder 5" descr="Upward trend Cut Out Stock Images &amp; Pictures - Alamy">
            <a:extLst>
              <a:ext uri="{FF2B5EF4-FFF2-40B4-BE49-F238E27FC236}">
                <a16:creationId xmlns:a16="http://schemas.microsoft.com/office/drawing/2014/main" id="{389BA875-CB9D-58E7-0D4F-41F2948EC89A}"/>
              </a:ext>
            </a:extLst>
          </p:cNvPr>
          <p:cNvPicPr>
            <a:picLocks noGrp="1" noChangeAspect="1"/>
          </p:cNvPicPr>
          <p:nvPr>
            <p:ph sz="half" idx="13"/>
          </p:nvPr>
        </p:nvPicPr>
        <p:blipFill rotWithShape="1">
          <a:blip r:embed="rId2"/>
          <a:srcRect l="-582" b="9199"/>
          <a:stretch/>
        </p:blipFill>
        <p:spPr>
          <a:xfrm>
            <a:off x="7259838" y="1903757"/>
            <a:ext cx="4405804" cy="3065911"/>
          </a:xfrm>
          <a:noFill/>
        </p:spPr>
      </p:pic>
      <p:sp>
        <p:nvSpPr>
          <p:cNvPr id="5" name="Slide Number Placeholder 4">
            <a:extLst>
              <a:ext uri="{FF2B5EF4-FFF2-40B4-BE49-F238E27FC236}">
                <a16:creationId xmlns:a16="http://schemas.microsoft.com/office/drawing/2014/main" id="{18454D5F-0863-D9AB-28E1-AFF1CF8AB0AE}"/>
              </a:ext>
            </a:extLst>
          </p:cNvPr>
          <p:cNvSpPr>
            <a:spLocks noGrp="1"/>
          </p:cNvSpPr>
          <p:nvPr>
            <p:ph type="sldNum" sz="quarter" idx="12"/>
          </p:nvPr>
        </p:nvSpPr>
        <p:spPr>
          <a:xfrm>
            <a:off x="8687719" y="6257197"/>
            <a:ext cx="2743200" cy="365125"/>
          </a:xfrm>
        </p:spPr>
        <p:txBody>
          <a:bodyPr anchor="ctr">
            <a:normAutofit/>
          </a:bodyPr>
          <a:lstStyle/>
          <a:p>
            <a:pPr>
              <a:spcAft>
                <a:spcPts val="600"/>
              </a:spcAft>
            </a:pPr>
            <a:fld id="{A3D1C70C-36A2-44FC-A083-98959550CFF4}" type="slidenum">
              <a:rPr lang="en-US" smtClean="0"/>
              <a:pPr>
                <a:spcAft>
                  <a:spcPts val="600"/>
                </a:spcAft>
              </a:pPr>
              <a:t>29</a:t>
            </a:fld>
            <a:endParaRPr lang="en-US"/>
          </a:p>
        </p:txBody>
      </p:sp>
      <p:graphicFrame>
        <p:nvGraphicFramePr>
          <p:cNvPr id="4" name="Table 3">
            <a:extLst>
              <a:ext uri="{FF2B5EF4-FFF2-40B4-BE49-F238E27FC236}">
                <a16:creationId xmlns:a16="http://schemas.microsoft.com/office/drawing/2014/main" id="{7E92C4E3-664F-B4C3-012F-08923C0E2C0D}"/>
              </a:ext>
            </a:extLst>
          </p:cNvPr>
          <p:cNvGraphicFramePr>
            <a:graphicFrameLocks noGrp="1"/>
          </p:cNvGraphicFramePr>
          <p:nvPr>
            <p:extLst>
              <p:ext uri="{D42A27DB-BD31-4B8C-83A1-F6EECF244321}">
                <p14:modId xmlns:p14="http://schemas.microsoft.com/office/powerpoint/2010/main" val="3088424248"/>
              </p:ext>
            </p:extLst>
          </p:nvPr>
        </p:nvGraphicFramePr>
        <p:xfrm>
          <a:off x="176268" y="2278510"/>
          <a:ext cx="7083569" cy="3732002"/>
        </p:xfrm>
        <a:graphic>
          <a:graphicData uri="http://schemas.openxmlformats.org/drawingml/2006/table">
            <a:tbl>
              <a:tblPr firstRow="1" bandRow="1">
                <a:tableStyleId>{5C22544A-7EE6-4342-B048-85BDC9FD1C3A}</a:tableStyleId>
              </a:tblPr>
              <a:tblGrid>
                <a:gridCol w="2584639">
                  <a:extLst>
                    <a:ext uri="{9D8B030D-6E8A-4147-A177-3AD203B41FA5}">
                      <a16:colId xmlns:a16="http://schemas.microsoft.com/office/drawing/2014/main" val="6107207"/>
                    </a:ext>
                  </a:extLst>
                </a:gridCol>
                <a:gridCol w="2137740">
                  <a:extLst>
                    <a:ext uri="{9D8B030D-6E8A-4147-A177-3AD203B41FA5}">
                      <a16:colId xmlns:a16="http://schemas.microsoft.com/office/drawing/2014/main" val="3190668175"/>
                    </a:ext>
                  </a:extLst>
                </a:gridCol>
                <a:gridCol w="2361190">
                  <a:extLst>
                    <a:ext uri="{9D8B030D-6E8A-4147-A177-3AD203B41FA5}">
                      <a16:colId xmlns:a16="http://schemas.microsoft.com/office/drawing/2014/main" val="518513339"/>
                    </a:ext>
                  </a:extLst>
                </a:gridCol>
              </a:tblGrid>
              <a:tr h="583371">
                <a:tc>
                  <a:txBody>
                    <a:bodyPr/>
                    <a:lstStyle/>
                    <a:p>
                      <a:pPr algn="ctr"/>
                      <a:endParaRPr lang="en-US" sz="2400"/>
                    </a:p>
                  </a:txBody>
                  <a:tcPr anchor="ctr"/>
                </a:tc>
                <a:tc>
                  <a:txBody>
                    <a:bodyPr/>
                    <a:lstStyle/>
                    <a:p>
                      <a:pPr algn="ctr"/>
                      <a:r>
                        <a:rPr lang="en-US" sz="2400"/>
                        <a:t>2017-18</a:t>
                      </a:r>
                    </a:p>
                  </a:txBody>
                  <a:tcPr anchor="ctr"/>
                </a:tc>
                <a:tc>
                  <a:txBody>
                    <a:bodyPr/>
                    <a:lstStyle/>
                    <a:p>
                      <a:pPr algn="ctr"/>
                      <a:r>
                        <a:rPr lang="en-US" sz="2400"/>
                        <a:t>2022-23</a:t>
                      </a:r>
                    </a:p>
                  </a:txBody>
                  <a:tcPr anchor="ctr"/>
                </a:tc>
                <a:extLst>
                  <a:ext uri="{0D108BD9-81ED-4DB2-BD59-A6C34878D82A}">
                    <a16:rowId xmlns:a16="http://schemas.microsoft.com/office/drawing/2014/main" val="2122768500"/>
                  </a:ext>
                </a:extLst>
              </a:tr>
              <a:tr h="466858">
                <a:tc>
                  <a:txBody>
                    <a:bodyPr/>
                    <a:lstStyle/>
                    <a:p>
                      <a:pPr algn="ctr"/>
                      <a:r>
                        <a:rPr lang="en-US" sz="2400"/>
                        <a:t>ELA Perf.</a:t>
                      </a:r>
                    </a:p>
                  </a:txBody>
                  <a:tcPr anchor="ctr"/>
                </a:tc>
                <a:tc>
                  <a:txBody>
                    <a:bodyPr/>
                    <a:lstStyle/>
                    <a:p>
                      <a:pPr algn="ctr"/>
                      <a:r>
                        <a:rPr lang="en-US" sz="2400"/>
                        <a:t>34.6</a:t>
                      </a:r>
                    </a:p>
                  </a:txBody>
                  <a:tcPr anchor="ctr"/>
                </a:tc>
                <a:tc>
                  <a:txBody>
                    <a:bodyPr/>
                    <a:lstStyle/>
                    <a:p>
                      <a:pPr algn="ctr"/>
                      <a:r>
                        <a:rPr lang="en-US" sz="2400"/>
                        <a:t>41.5</a:t>
                      </a:r>
                    </a:p>
                  </a:txBody>
                  <a:tcPr anchor="ctr"/>
                </a:tc>
                <a:extLst>
                  <a:ext uri="{0D108BD9-81ED-4DB2-BD59-A6C34878D82A}">
                    <a16:rowId xmlns:a16="http://schemas.microsoft.com/office/drawing/2014/main" val="1379833733"/>
                  </a:ext>
                </a:extLst>
              </a:tr>
              <a:tr h="487213">
                <a:tc>
                  <a:txBody>
                    <a:bodyPr/>
                    <a:lstStyle/>
                    <a:p>
                      <a:pPr algn="ctr"/>
                      <a:r>
                        <a:rPr lang="en-US" sz="2400"/>
                        <a:t>Math Perf.</a:t>
                      </a:r>
                    </a:p>
                  </a:txBody>
                  <a:tcPr anchor="ctr"/>
                </a:tc>
                <a:tc>
                  <a:txBody>
                    <a:bodyPr/>
                    <a:lstStyle/>
                    <a:p>
                      <a:pPr algn="ctr"/>
                      <a:r>
                        <a:rPr lang="en-US" sz="2400"/>
                        <a:t>28.6</a:t>
                      </a:r>
                    </a:p>
                  </a:txBody>
                  <a:tcPr anchor="ctr"/>
                </a:tc>
                <a:tc>
                  <a:txBody>
                    <a:bodyPr/>
                    <a:lstStyle/>
                    <a:p>
                      <a:pPr algn="ctr"/>
                      <a:r>
                        <a:rPr lang="en-US" sz="2400"/>
                        <a:t>37.5</a:t>
                      </a:r>
                    </a:p>
                  </a:txBody>
                  <a:tcPr anchor="ctr"/>
                </a:tc>
                <a:extLst>
                  <a:ext uri="{0D108BD9-81ED-4DB2-BD59-A6C34878D82A}">
                    <a16:rowId xmlns:a16="http://schemas.microsoft.com/office/drawing/2014/main" val="58250071"/>
                  </a:ext>
                </a:extLst>
              </a:tr>
              <a:tr h="454296">
                <a:tc>
                  <a:txBody>
                    <a:bodyPr/>
                    <a:lstStyle/>
                    <a:p>
                      <a:pPr algn="ctr"/>
                      <a:r>
                        <a:rPr lang="en-US" sz="2400"/>
                        <a:t>ELA </a:t>
                      </a:r>
                      <a:r>
                        <a:rPr lang="en-US" sz="2400" err="1"/>
                        <a:t>mSGP</a:t>
                      </a:r>
                      <a:endParaRPr lang="en-US" sz="2400"/>
                    </a:p>
                  </a:txBody>
                  <a:tcPr anchor="ctr"/>
                </a:tc>
                <a:tc>
                  <a:txBody>
                    <a:bodyPr/>
                    <a:lstStyle/>
                    <a:p>
                      <a:pPr algn="ctr"/>
                      <a:r>
                        <a:rPr lang="en-US" sz="2400"/>
                        <a:t>43</a:t>
                      </a:r>
                    </a:p>
                  </a:txBody>
                  <a:tcPr anchor="ctr"/>
                </a:tc>
                <a:tc>
                  <a:txBody>
                    <a:bodyPr/>
                    <a:lstStyle/>
                    <a:p>
                      <a:pPr algn="ctr"/>
                      <a:r>
                        <a:rPr lang="en-US" sz="2400"/>
                        <a:t>66</a:t>
                      </a:r>
                    </a:p>
                  </a:txBody>
                  <a:tcPr anchor="ctr"/>
                </a:tc>
                <a:extLst>
                  <a:ext uri="{0D108BD9-81ED-4DB2-BD59-A6C34878D82A}">
                    <a16:rowId xmlns:a16="http://schemas.microsoft.com/office/drawing/2014/main" val="4100181592"/>
                  </a:ext>
                </a:extLst>
              </a:tr>
              <a:tr h="456893">
                <a:tc>
                  <a:txBody>
                    <a:bodyPr/>
                    <a:lstStyle/>
                    <a:p>
                      <a:pPr algn="ctr"/>
                      <a:r>
                        <a:rPr lang="en-US" sz="2400"/>
                        <a:t>Math </a:t>
                      </a:r>
                      <a:r>
                        <a:rPr lang="en-US" sz="2400" err="1"/>
                        <a:t>mSGP</a:t>
                      </a:r>
                      <a:endParaRPr lang="en-US" sz="2400"/>
                    </a:p>
                  </a:txBody>
                  <a:tcPr anchor="ctr"/>
                </a:tc>
                <a:tc>
                  <a:txBody>
                    <a:bodyPr/>
                    <a:lstStyle/>
                    <a:p>
                      <a:pPr algn="ctr"/>
                      <a:r>
                        <a:rPr lang="en-US" sz="2400"/>
                        <a:t>25.5</a:t>
                      </a:r>
                    </a:p>
                  </a:txBody>
                  <a:tcPr anchor="ctr"/>
                </a:tc>
                <a:tc>
                  <a:txBody>
                    <a:bodyPr/>
                    <a:lstStyle/>
                    <a:p>
                      <a:pPr algn="ctr"/>
                      <a:r>
                        <a:rPr lang="en-US" sz="2400"/>
                        <a:t>59</a:t>
                      </a:r>
                    </a:p>
                  </a:txBody>
                  <a:tcPr anchor="ctr"/>
                </a:tc>
                <a:extLst>
                  <a:ext uri="{0D108BD9-81ED-4DB2-BD59-A6C34878D82A}">
                    <a16:rowId xmlns:a16="http://schemas.microsoft.com/office/drawing/2014/main" val="2381231830"/>
                  </a:ext>
                </a:extLst>
              </a:tr>
              <a:tr h="433261">
                <a:tc>
                  <a:txBody>
                    <a:bodyPr/>
                    <a:lstStyle/>
                    <a:p>
                      <a:pPr algn="ctr"/>
                      <a:r>
                        <a:rPr lang="en-US" sz="2400"/>
                        <a:t>ELP Progress</a:t>
                      </a:r>
                    </a:p>
                  </a:txBody>
                  <a:tcPr anchor="ctr"/>
                </a:tc>
                <a:tc>
                  <a:txBody>
                    <a:bodyPr/>
                    <a:lstStyle/>
                    <a:p>
                      <a:pPr algn="ctr"/>
                      <a:r>
                        <a:rPr lang="en-US" sz="2400"/>
                        <a:t>25</a:t>
                      </a:r>
                    </a:p>
                  </a:txBody>
                  <a:tcPr anchor="ctr"/>
                </a:tc>
                <a:tc>
                  <a:txBody>
                    <a:bodyPr/>
                    <a:lstStyle/>
                    <a:p>
                      <a:pPr algn="ctr"/>
                      <a:r>
                        <a:rPr lang="en-US" sz="2400"/>
                        <a:t>40</a:t>
                      </a:r>
                    </a:p>
                  </a:txBody>
                  <a:tcPr anchor="ctr"/>
                </a:tc>
                <a:extLst>
                  <a:ext uri="{0D108BD9-81ED-4DB2-BD59-A6C34878D82A}">
                    <a16:rowId xmlns:a16="http://schemas.microsoft.com/office/drawing/2014/main" val="1101841797"/>
                  </a:ext>
                </a:extLst>
              </a:tr>
              <a:tr h="583371">
                <a:tc>
                  <a:txBody>
                    <a:bodyPr/>
                    <a:lstStyle/>
                    <a:p>
                      <a:pPr algn="ctr"/>
                      <a:r>
                        <a:rPr lang="en-US" sz="2400" b="1"/>
                        <a:t>Percentile Change</a:t>
                      </a:r>
                    </a:p>
                  </a:txBody>
                  <a:tcPr anchor="ctr">
                    <a:solidFill>
                      <a:schemeClr val="accent4">
                        <a:lumMod val="60000"/>
                        <a:lumOff val="40000"/>
                      </a:schemeClr>
                    </a:solidFill>
                  </a:tcPr>
                </a:tc>
                <a:tc>
                  <a:txBody>
                    <a:bodyPr/>
                    <a:lstStyle/>
                    <a:p>
                      <a:pPr algn="ctr"/>
                      <a:r>
                        <a:rPr lang="en-US" sz="2400" b="1"/>
                        <a:t>3.8</a:t>
                      </a:r>
                    </a:p>
                  </a:txBody>
                  <a:tcPr anchor="ctr">
                    <a:solidFill>
                      <a:schemeClr val="accent4">
                        <a:lumMod val="60000"/>
                        <a:lumOff val="40000"/>
                      </a:schemeClr>
                    </a:solidFill>
                  </a:tcPr>
                </a:tc>
                <a:tc>
                  <a:txBody>
                    <a:bodyPr/>
                    <a:lstStyle/>
                    <a:p>
                      <a:pPr algn="ctr"/>
                      <a:r>
                        <a:rPr lang="en-US" sz="2400" b="1"/>
                        <a:t>67.2</a:t>
                      </a:r>
                    </a:p>
                  </a:txBody>
                  <a:tcPr anchor="ctr">
                    <a:solidFill>
                      <a:schemeClr val="accent4">
                        <a:lumMod val="60000"/>
                        <a:lumOff val="40000"/>
                      </a:schemeClr>
                    </a:solidFill>
                  </a:tcPr>
                </a:tc>
                <a:extLst>
                  <a:ext uri="{0D108BD9-81ED-4DB2-BD59-A6C34878D82A}">
                    <a16:rowId xmlns:a16="http://schemas.microsoft.com/office/drawing/2014/main" val="1853425023"/>
                  </a:ext>
                </a:extLst>
              </a:tr>
            </a:tbl>
          </a:graphicData>
        </a:graphic>
      </p:graphicFrame>
      <p:sp>
        <p:nvSpPr>
          <p:cNvPr id="7" name="TextBox 6">
            <a:extLst>
              <a:ext uri="{FF2B5EF4-FFF2-40B4-BE49-F238E27FC236}">
                <a16:creationId xmlns:a16="http://schemas.microsoft.com/office/drawing/2014/main" id="{807DDAD6-AECF-A483-8369-4706F7CB40B6}"/>
              </a:ext>
            </a:extLst>
          </p:cNvPr>
          <p:cNvSpPr txBox="1"/>
          <p:nvPr/>
        </p:nvSpPr>
        <p:spPr>
          <a:xfrm>
            <a:off x="8173586" y="5259489"/>
            <a:ext cx="2578308" cy="707886"/>
          </a:xfrm>
          <a:prstGeom prst="rect">
            <a:avLst/>
          </a:prstGeom>
          <a:noFill/>
        </p:spPr>
        <p:txBody>
          <a:bodyPr wrap="square" rtlCol="0">
            <a:spAutoFit/>
          </a:bodyPr>
          <a:lstStyle/>
          <a:p>
            <a:r>
              <a:rPr lang="en-US" sz="4000" b="1"/>
              <a:t>6</a:t>
            </a:r>
            <a:r>
              <a:rPr lang="en-US" sz="4000" b="1" baseline="30000"/>
              <a:t>th</a:t>
            </a:r>
            <a:r>
              <a:rPr lang="en-US" sz="4000" b="1"/>
              <a:t> of 2046</a:t>
            </a:r>
          </a:p>
        </p:txBody>
      </p:sp>
    </p:spTree>
    <p:extLst>
      <p:ext uri="{BB962C8B-B14F-4D97-AF65-F5344CB8AC3E}">
        <p14:creationId xmlns:p14="http://schemas.microsoft.com/office/powerpoint/2010/main" val="28312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57FFF-0053-4747-B34E-976807CC35AB}"/>
              </a:ext>
            </a:extLst>
          </p:cNvPr>
          <p:cNvSpPr>
            <a:spLocks noGrp="1"/>
          </p:cNvSpPr>
          <p:nvPr>
            <p:ph type="ctrTitle"/>
          </p:nvPr>
        </p:nvSpPr>
        <p:spPr>
          <a:xfrm>
            <a:off x="0" y="2783503"/>
            <a:ext cx="12191999" cy="1282447"/>
          </a:xfrm>
          <a:prstGeom prst="rect">
            <a:avLst/>
          </a:prstGeom>
        </p:spPr>
        <p:txBody>
          <a:bodyPr lIns="91440" tIns="45720" rIns="91440" bIns="45720" anchor="b"/>
          <a:lstStyle/>
          <a:p>
            <a:r>
              <a:rPr lang="en-US" sz="4000">
                <a:latin typeface="Palatino Linotype"/>
              </a:rPr>
              <a:t>Welcome</a:t>
            </a:r>
            <a:endParaRPr lang="en-US" sz="4000"/>
          </a:p>
        </p:txBody>
      </p:sp>
      <p:pic>
        <p:nvPicPr>
          <p:cNvPr id="6" name="Picture 5" descr="Logo: State of New Jersey, Department of Education.">
            <a:extLst>
              <a:ext uri="{FF2B5EF4-FFF2-40B4-BE49-F238E27FC236}">
                <a16:creationId xmlns:a16="http://schemas.microsoft.com/office/drawing/2014/main" id="{0021F1E6-2135-4F4E-9EA0-EBD236B615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64" y="6081513"/>
            <a:ext cx="11890272" cy="768098"/>
          </a:xfrm>
          <a:prstGeom prst="rect">
            <a:avLst/>
          </a:prstGeom>
        </p:spPr>
      </p:pic>
    </p:spTree>
    <p:extLst>
      <p:ext uri="{BB962C8B-B14F-4D97-AF65-F5344CB8AC3E}">
        <p14:creationId xmlns:p14="http://schemas.microsoft.com/office/powerpoint/2010/main" val="14647374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57FFF-0053-4747-B34E-976807CC35AB}"/>
              </a:ext>
            </a:extLst>
          </p:cNvPr>
          <p:cNvSpPr>
            <a:spLocks noGrp="1"/>
          </p:cNvSpPr>
          <p:nvPr>
            <p:ph type="ctrTitle"/>
          </p:nvPr>
        </p:nvSpPr>
        <p:spPr>
          <a:xfrm>
            <a:off x="0" y="2783503"/>
            <a:ext cx="12191999" cy="1282447"/>
          </a:xfrm>
          <a:prstGeom prst="rect">
            <a:avLst/>
          </a:prstGeom>
        </p:spPr>
        <p:txBody>
          <a:bodyPr lIns="91440" tIns="45720" rIns="91440" bIns="45720" anchor="b"/>
          <a:lstStyle/>
          <a:p>
            <a:r>
              <a:rPr lang="en-US" sz="4000">
                <a:latin typeface="Palatino Linotype"/>
              </a:rPr>
              <a:t>Data Cleanliness</a:t>
            </a:r>
            <a:endParaRPr lang="en-US" sz="4000"/>
          </a:p>
        </p:txBody>
      </p:sp>
      <p:pic>
        <p:nvPicPr>
          <p:cNvPr id="6" name="Picture 5" descr="Logo: State of New Jersey, Department of Education.">
            <a:extLst>
              <a:ext uri="{FF2B5EF4-FFF2-40B4-BE49-F238E27FC236}">
                <a16:creationId xmlns:a16="http://schemas.microsoft.com/office/drawing/2014/main" id="{0021F1E6-2135-4F4E-9EA0-EBD236B615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64" y="6081513"/>
            <a:ext cx="11890272" cy="768098"/>
          </a:xfrm>
          <a:prstGeom prst="rect">
            <a:avLst/>
          </a:prstGeom>
        </p:spPr>
      </p:pic>
    </p:spTree>
    <p:extLst>
      <p:ext uri="{BB962C8B-B14F-4D97-AF65-F5344CB8AC3E}">
        <p14:creationId xmlns:p14="http://schemas.microsoft.com/office/powerpoint/2010/main" val="2150834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FFD72-47E2-ADEB-76BF-D1DF85F0A4A0}"/>
              </a:ext>
            </a:extLst>
          </p:cNvPr>
          <p:cNvSpPr>
            <a:spLocks noGrp="1"/>
          </p:cNvSpPr>
          <p:nvPr>
            <p:ph type="title"/>
          </p:nvPr>
        </p:nvSpPr>
        <p:spPr/>
        <p:txBody>
          <a:bodyPr/>
          <a:lstStyle/>
          <a:p>
            <a:r>
              <a:rPr lang="en-US"/>
              <a:t>Data Cleanliness Campaign</a:t>
            </a:r>
          </a:p>
        </p:txBody>
      </p:sp>
      <p:sp>
        <p:nvSpPr>
          <p:cNvPr id="3" name="Text Placeholder 2">
            <a:extLst>
              <a:ext uri="{FF2B5EF4-FFF2-40B4-BE49-F238E27FC236}">
                <a16:creationId xmlns:a16="http://schemas.microsoft.com/office/drawing/2014/main" id="{142E6C52-122F-5AB3-90A8-A0C3DDBE2862}"/>
              </a:ext>
            </a:extLst>
          </p:cNvPr>
          <p:cNvSpPr>
            <a:spLocks noGrp="1"/>
          </p:cNvSpPr>
          <p:nvPr>
            <p:ph type="body" sz="quarter" idx="11"/>
          </p:nvPr>
        </p:nvSpPr>
        <p:spPr/>
        <p:txBody>
          <a:bodyPr>
            <a:normAutofit lnSpcReduction="10000"/>
          </a:bodyPr>
          <a:lstStyle/>
          <a:p>
            <a:r>
              <a:rPr lang="en-US"/>
              <a:t>Originally launched in Fall 2019</a:t>
            </a:r>
          </a:p>
          <a:p>
            <a:r>
              <a:rPr lang="en-US"/>
              <a:t>Sought to support districts with their various NJSMART submissions:</a:t>
            </a:r>
          </a:p>
          <a:p>
            <a:pPr marL="1028700" lvl="1" indent="-571500">
              <a:buFont typeface="+mj-lt"/>
              <a:buAutoNum type="romanUcPeriod"/>
            </a:pPr>
            <a:r>
              <a:rPr lang="en-US" sz="2000"/>
              <a:t>SID Management		      V.       CTE Submission</a:t>
            </a:r>
          </a:p>
          <a:p>
            <a:pPr marL="1028700" lvl="1" indent="-571500">
              <a:buFont typeface="+mj-lt"/>
              <a:buAutoNum type="romanUcPeriod"/>
            </a:pPr>
            <a:r>
              <a:rPr lang="en-US" sz="2000"/>
              <a:t>SMID Management		    VI.       State Assessment Registration Submission</a:t>
            </a:r>
          </a:p>
          <a:p>
            <a:pPr marL="1028700" lvl="1" indent="-571500">
              <a:buFont typeface="+mj-lt"/>
              <a:buAutoNum type="romanUcPeriod"/>
            </a:pPr>
            <a:r>
              <a:rPr lang="en-US" sz="2000"/>
              <a:t>Special Education Submission	    VII.      Performance Reports Submission</a:t>
            </a:r>
          </a:p>
          <a:p>
            <a:pPr marL="1028700" lvl="1" indent="-571500">
              <a:buFont typeface="+mj-lt"/>
              <a:buAutoNum type="romanUcPeriod"/>
            </a:pPr>
            <a:r>
              <a:rPr lang="en-US" sz="2000"/>
              <a:t>Course Roster Submission</a:t>
            </a:r>
          </a:p>
          <a:p>
            <a:pPr marL="914400" lvl="2" indent="0">
              <a:buNone/>
            </a:pPr>
            <a:r>
              <a:rPr lang="en-US" sz="1800"/>
              <a:t>   (Student &amp; Staff)</a:t>
            </a:r>
            <a:endParaRPr lang="en-US" sz="800"/>
          </a:p>
        </p:txBody>
      </p:sp>
      <p:sp>
        <p:nvSpPr>
          <p:cNvPr id="4" name="Slide Number Placeholder 3">
            <a:extLst>
              <a:ext uri="{FF2B5EF4-FFF2-40B4-BE49-F238E27FC236}">
                <a16:creationId xmlns:a16="http://schemas.microsoft.com/office/drawing/2014/main" id="{B94249A5-F20B-BB96-3011-D17AE0B8B0C1}"/>
              </a:ext>
            </a:extLst>
          </p:cNvPr>
          <p:cNvSpPr>
            <a:spLocks noGrp="1"/>
          </p:cNvSpPr>
          <p:nvPr>
            <p:ph type="sldNum" sz="quarter" idx="10"/>
          </p:nvPr>
        </p:nvSpPr>
        <p:spPr/>
        <p:txBody>
          <a:bodyPr/>
          <a:lstStyle/>
          <a:p>
            <a:fld id="{A3D1C70C-36A2-44FC-A083-98959550CFF4}" type="slidenum">
              <a:rPr lang="en-US" smtClean="0"/>
              <a:pPr/>
              <a:t>31</a:t>
            </a:fld>
            <a:endParaRPr lang="en-US"/>
          </a:p>
        </p:txBody>
      </p:sp>
    </p:spTree>
    <p:extLst>
      <p:ext uri="{BB962C8B-B14F-4D97-AF65-F5344CB8AC3E}">
        <p14:creationId xmlns:p14="http://schemas.microsoft.com/office/powerpoint/2010/main" val="3198088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3D99-62B9-57E0-497B-606E0AE58095}"/>
              </a:ext>
            </a:extLst>
          </p:cNvPr>
          <p:cNvSpPr>
            <a:spLocks noGrp="1"/>
          </p:cNvSpPr>
          <p:nvPr>
            <p:ph type="title"/>
          </p:nvPr>
        </p:nvSpPr>
        <p:spPr/>
        <p:txBody>
          <a:bodyPr/>
          <a:lstStyle/>
          <a:p>
            <a:r>
              <a:rPr lang="en-US"/>
              <a:t>Why Clean Data?</a:t>
            </a:r>
          </a:p>
        </p:txBody>
      </p:sp>
      <p:sp>
        <p:nvSpPr>
          <p:cNvPr id="3" name="Text Placeholder 2">
            <a:extLst>
              <a:ext uri="{FF2B5EF4-FFF2-40B4-BE49-F238E27FC236}">
                <a16:creationId xmlns:a16="http://schemas.microsoft.com/office/drawing/2014/main" id="{08A1CC1C-1F1C-8028-9D12-CD59A241EE0F}"/>
              </a:ext>
            </a:extLst>
          </p:cNvPr>
          <p:cNvSpPr>
            <a:spLocks noGrp="1"/>
          </p:cNvSpPr>
          <p:nvPr>
            <p:ph type="body" sz="quarter" idx="11"/>
          </p:nvPr>
        </p:nvSpPr>
        <p:spPr>
          <a:xfrm>
            <a:off x="2192572" y="5808077"/>
            <a:ext cx="8185740" cy="449120"/>
          </a:xfrm>
        </p:spPr>
        <p:txBody>
          <a:bodyPr>
            <a:normAutofit/>
          </a:bodyPr>
          <a:lstStyle/>
          <a:p>
            <a:pPr marL="0" indent="0" algn="ctr">
              <a:buNone/>
            </a:pPr>
            <a:r>
              <a:rPr lang="en-US" sz="1800"/>
              <a:t>Source: NSJMART – SID Management FAQs (link </a:t>
            </a:r>
            <a:r>
              <a:rPr lang="en-US" sz="1800">
                <a:hlinkClick r:id="rId3"/>
              </a:rPr>
              <a:t>here</a:t>
            </a:r>
            <a:r>
              <a:rPr lang="en-US" sz="1800"/>
              <a:t>)</a:t>
            </a:r>
          </a:p>
        </p:txBody>
      </p:sp>
      <p:sp>
        <p:nvSpPr>
          <p:cNvPr id="4" name="Slide Number Placeholder 3">
            <a:extLst>
              <a:ext uri="{FF2B5EF4-FFF2-40B4-BE49-F238E27FC236}">
                <a16:creationId xmlns:a16="http://schemas.microsoft.com/office/drawing/2014/main" id="{AADD0A7D-132A-AA94-9ACF-1745C9097557}"/>
              </a:ext>
            </a:extLst>
          </p:cNvPr>
          <p:cNvSpPr>
            <a:spLocks noGrp="1"/>
          </p:cNvSpPr>
          <p:nvPr>
            <p:ph type="sldNum" sz="quarter" idx="10"/>
          </p:nvPr>
        </p:nvSpPr>
        <p:spPr/>
        <p:txBody>
          <a:bodyPr/>
          <a:lstStyle/>
          <a:p>
            <a:fld id="{A3D1C70C-36A2-44FC-A083-98959550CFF4}" type="slidenum">
              <a:rPr lang="en-US" smtClean="0"/>
              <a:pPr/>
              <a:t>32</a:t>
            </a:fld>
            <a:endParaRPr lang="en-US"/>
          </a:p>
        </p:txBody>
      </p:sp>
      <p:pic>
        <p:nvPicPr>
          <p:cNvPr id="6" name="Picture 5">
            <a:extLst>
              <a:ext uri="{FF2B5EF4-FFF2-40B4-BE49-F238E27FC236}">
                <a16:creationId xmlns:a16="http://schemas.microsoft.com/office/drawing/2014/main" id="{B323FFFB-09EA-B8D1-06A5-6E620246935F}"/>
              </a:ext>
            </a:extLst>
          </p:cNvPr>
          <p:cNvPicPr>
            <a:picLocks noChangeAspect="1"/>
          </p:cNvPicPr>
          <p:nvPr/>
        </p:nvPicPr>
        <p:blipFill>
          <a:blip r:embed="rId4"/>
          <a:stretch>
            <a:fillRect/>
          </a:stretch>
        </p:blipFill>
        <p:spPr>
          <a:xfrm>
            <a:off x="533685" y="1935124"/>
            <a:ext cx="10897234" cy="2690039"/>
          </a:xfrm>
          <a:prstGeom prst="rect">
            <a:avLst/>
          </a:prstGeom>
          <a:ln w="88900" cap="sq" cmpd="thickThin">
            <a:solidFill>
              <a:srgbClr val="000000"/>
            </a:solidFill>
            <a:prstDash val="solid"/>
            <a:miter lim="800000"/>
          </a:ln>
          <a:effectLst>
            <a:innerShdw blurRad="76200">
              <a:srgbClr val="000000"/>
            </a:innerShdw>
          </a:effectLst>
        </p:spPr>
      </p:pic>
      <p:sp>
        <p:nvSpPr>
          <p:cNvPr id="5" name="Arrow: Down 4">
            <a:extLst>
              <a:ext uri="{FF2B5EF4-FFF2-40B4-BE49-F238E27FC236}">
                <a16:creationId xmlns:a16="http://schemas.microsoft.com/office/drawing/2014/main" id="{2C38A57E-56D3-B208-F0B7-4F1D734674F3}"/>
              </a:ext>
            </a:extLst>
          </p:cNvPr>
          <p:cNvSpPr/>
          <p:nvPr/>
        </p:nvSpPr>
        <p:spPr>
          <a:xfrm rot="1266283">
            <a:off x="1872538" y="3796818"/>
            <a:ext cx="223236" cy="1200405"/>
          </a:xfrm>
          <a:prstGeom prst="down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C869245-E8EF-403D-1C11-9968D94779AF}"/>
              </a:ext>
            </a:extLst>
          </p:cNvPr>
          <p:cNvSpPr txBox="1"/>
          <p:nvPr/>
        </p:nvSpPr>
        <p:spPr>
          <a:xfrm>
            <a:off x="412228" y="4997155"/>
            <a:ext cx="2503358" cy="830997"/>
          </a:xfrm>
          <a:prstGeom prst="rect">
            <a:avLst/>
          </a:prstGeom>
          <a:noFill/>
          <a:ln>
            <a:solidFill>
              <a:schemeClr val="tx1"/>
            </a:solidFill>
          </a:ln>
        </p:spPr>
        <p:txBody>
          <a:bodyPr wrap="square" rtlCol="0">
            <a:spAutoFit/>
          </a:bodyPr>
          <a:lstStyle/>
          <a:p>
            <a:pPr algn="ctr"/>
            <a:r>
              <a:rPr lang="en-US" sz="1600">
                <a:solidFill>
                  <a:srgbClr val="00B0F0"/>
                </a:solidFill>
              </a:rPr>
              <a:t>How many multilingual learners are we adding per year?</a:t>
            </a:r>
          </a:p>
        </p:txBody>
      </p:sp>
      <p:sp>
        <p:nvSpPr>
          <p:cNvPr id="9" name="TextBox 8">
            <a:extLst>
              <a:ext uri="{FF2B5EF4-FFF2-40B4-BE49-F238E27FC236}">
                <a16:creationId xmlns:a16="http://schemas.microsoft.com/office/drawing/2014/main" id="{35F8D79B-2901-ACF8-3B1E-A34307575C1D}"/>
              </a:ext>
            </a:extLst>
          </p:cNvPr>
          <p:cNvSpPr txBox="1"/>
          <p:nvPr/>
        </p:nvSpPr>
        <p:spPr>
          <a:xfrm>
            <a:off x="2503357" y="2450321"/>
            <a:ext cx="3592643" cy="584775"/>
          </a:xfrm>
          <a:prstGeom prst="rect">
            <a:avLst/>
          </a:prstGeom>
          <a:noFill/>
          <a:ln>
            <a:solidFill>
              <a:schemeClr val="tx1"/>
            </a:solidFill>
          </a:ln>
        </p:spPr>
        <p:txBody>
          <a:bodyPr wrap="square" rtlCol="0">
            <a:spAutoFit/>
          </a:bodyPr>
          <a:lstStyle/>
          <a:p>
            <a:pPr algn="ctr"/>
            <a:r>
              <a:rPr lang="en-US" sz="1600">
                <a:solidFill>
                  <a:srgbClr val="00B0F0"/>
                </a:solidFill>
              </a:rPr>
              <a:t>How do we retain teachers in hard-to-staff content areas?</a:t>
            </a:r>
          </a:p>
        </p:txBody>
      </p:sp>
      <p:sp>
        <p:nvSpPr>
          <p:cNvPr id="8" name="Arrow: Down 7">
            <a:extLst>
              <a:ext uri="{FF2B5EF4-FFF2-40B4-BE49-F238E27FC236}">
                <a16:creationId xmlns:a16="http://schemas.microsoft.com/office/drawing/2014/main" id="{6DB11F1E-3A02-FE36-9C90-E5ACBEAF0FAF}"/>
              </a:ext>
            </a:extLst>
          </p:cNvPr>
          <p:cNvSpPr/>
          <p:nvPr/>
        </p:nvSpPr>
        <p:spPr>
          <a:xfrm rot="12169821">
            <a:off x="3291603" y="2986199"/>
            <a:ext cx="220592" cy="541763"/>
          </a:xfrm>
          <a:prstGeom prst="down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D85EF844-1421-938D-5CDD-42AB823B85CA}"/>
              </a:ext>
            </a:extLst>
          </p:cNvPr>
          <p:cNvSpPr/>
          <p:nvPr/>
        </p:nvSpPr>
        <p:spPr>
          <a:xfrm rot="1266283">
            <a:off x="5603901" y="3776743"/>
            <a:ext cx="223236" cy="1200405"/>
          </a:xfrm>
          <a:prstGeom prst="down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D26FCB7-BA4A-0E2A-ADE2-CB86A30BBB9A}"/>
              </a:ext>
            </a:extLst>
          </p:cNvPr>
          <p:cNvSpPr txBox="1"/>
          <p:nvPr/>
        </p:nvSpPr>
        <p:spPr>
          <a:xfrm>
            <a:off x="4143591" y="4977080"/>
            <a:ext cx="2503358" cy="830997"/>
          </a:xfrm>
          <a:prstGeom prst="rect">
            <a:avLst/>
          </a:prstGeom>
          <a:noFill/>
          <a:ln>
            <a:solidFill>
              <a:schemeClr val="tx1"/>
            </a:solidFill>
          </a:ln>
        </p:spPr>
        <p:txBody>
          <a:bodyPr wrap="square" rtlCol="0">
            <a:spAutoFit/>
          </a:bodyPr>
          <a:lstStyle/>
          <a:p>
            <a:pPr algn="ctr"/>
            <a:r>
              <a:rPr lang="en-US" sz="1600">
                <a:solidFill>
                  <a:srgbClr val="00B0F0"/>
                </a:solidFill>
              </a:rPr>
              <a:t>What schools will need more faculty next fiscal year?</a:t>
            </a:r>
          </a:p>
        </p:txBody>
      </p:sp>
      <p:sp>
        <p:nvSpPr>
          <p:cNvPr id="13" name="TextBox 12">
            <a:extLst>
              <a:ext uri="{FF2B5EF4-FFF2-40B4-BE49-F238E27FC236}">
                <a16:creationId xmlns:a16="http://schemas.microsoft.com/office/drawing/2014/main" id="{6E570EBE-FCFC-2CC3-2FBA-085344178903}"/>
              </a:ext>
            </a:extLst>
          </p:cNvPr>
          <p:cNvSpPr txBox="1"/>
          <p:nvPr/>
        </p:nvSpPr>
        <p:spPr>
          <a:xfrm>
            <a:off x="7370299" y="2529311"/>
            <a:ext cx="3592643" cy="584775"/>
          </a:xfrm>
          <a:prstGeom prst="rect">
            <a:avLst/>
          </a:prstGeom>
          <a:noFill/>
          <a:ln>
            <a:solidFill>
              <a:schemeClr val="tx1"/>
            </a:solidFill>
          </a:ln>
        </p:spPr>
        <p:txBody>
          <a:bodyPr wrap="square" rtlCol="0">
            <a:spAutoFit/>
          </a:bodyPr>
          <a:lstStyle/>
          <a:p>
            <a:pPr algn="ctr"/>
            <a:r>
              <a:rPr lang="en-US" sz="1600">
                <a:solidFill>
                  <a:srgbClr val="00B0F0"/>
                </a:solidFill>
              </a:rPr>
              <a:t>Which student groups’ performance are we federally accountable for?</a:t>
            </a:r>
          </a:p>
        </p:txBody>
      </p:sp>
      <p:sp>
        <p:nvSpPr>
          <p:cNvPr id="12" name="Arrow: Down 11">
            <a:extLst>
              <a:ext uri="{FF2B5EF4-FFF2-40B4-BE49-F238E27FC236}">
                <a16:creationId xmlns:a16="http://schemas.microsoft.com/office/drawing/2014/main" id="{BC5DAFAD-486B-679C-A14F-8680F1DB455B}"/>
              </a:ext>
            </a:extLst>
          </p:cNvPr>
          <p:cNvSpPr/>
          <p:nvPr/>
        </p:nvSpPr>
        <p:spPr>
          <a:xfrm rot="12169821">
            <a:off x="8853917" y="3019163"/>
            <a:ext cx="220592" cy="541763"/>
          </a:xfrm>
          <a:prstGeom prst="down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556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8" grpId="0" animBg="1"/>
      <p:bldP spid="10" grpId="0" animBg="1"/>
      <p:bldP spid="11" grpId="0" animBg="1"/>
      <p:bldP spid="13"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F8345-6F70-7D16-AF25-6D2044A67882}"/>
              </a:ext>
            </a:extLst>
          </p:cNvPr>
          <p:cNvSpPr>
            <a:spLocks noGrp="1"/>
          </p:cNvSpPr>
          <p:nvPr>
            <p:ph type="title"/>
          </p:nvPr>
        </p:nvSpPr>
        <p:spPr/>
        <p:txBody>
          <a:bodyPr/>
          <a:lstStyle/>
          <a:p>
            <a:r>
              <a:rPr lang="en-US"/>
              <a:t>Error Reporting</a:t>
            </a:r>
          </a:p>
        </p:txBody>
      </p:sp>
      <p:sp>
        <p:nvSpPr>
          <p:cNvPr id="4" name="Slide Number Placeholder 3">
            <a:extLst>
              <a:ext uri="{FF2B5EF4-FFF2-40B4-BE49-F238E27FC236}">
                <a16:creationId xmlns:a16="http://schemas.microsoft.com/office/drawing/2014/main" id="{0CB4BD63-25E8-6FF8-7DF0-B55424DE5CA2}"/>
              </a:ext>
            </a:extLst>
          </p:cNvPr>
          <p:cNvSpPr>
            <a:spLocks noGrp="1"/>
          </p:cNvSpPr>
          <p:nvPr>
            <p:ph type="sldNum" sz="quarter" idx="10"/>
          </p:nvPr>
        </p:nvSpPr>
        <p:spPr/>
        <p:txBody>
          <a:bodyPr/>
          <a:lstStyle/>
          <a:p>
            <a:fld id="{A3D1C70C-36A2-44FC-A083-98959550CFF4}" type="slidenum">
              <a:rPr lang="en-US" smtClean="0"/>
              <a:pPr/>
              <a:t>33</a:t>
            </a:fld>
            <a:endParaRPr lang="en-US"/>
          </a:p>
        </p:txBody>
      </p:sp>
      <p:pic>
        <p:nvPicPr>
          <p:cNvPr id="5" name="Picture 4">
            <a:extLst>
              <a:ext uri="{FF2B5EF4-FFF2-40B4-BE49-F238E27FC236}">
                <a16:creationId xmlns:a16="http://schemas.microsoft.com/office/drawing/2014/main" id="{0C70EB50-0BBB-00E9-554F-A303A2A4B13A}"/>
              </a:ext>
            </a:extLst>
          </p:cNvPr>
          <p:cNvPicPr>
            <a:picLocks noChangeAspect="1"/>
          </p:cNvPicPr>
          <p:nvPr/>
        </p:nvPicPr>
        <p:blipFill rotWithShape="1">
          <a:blip r:embed="rId3"/>
          <a:srcRect l="31131" t="22965" r="51779" b="42551"/>
          <a:stretch/>
        </p:blipFill>
        <p:spPr>
          <a:xfrm>
            <a:off x="2345660" y="1382234"/>
            <a:ext cx="7900827" cy="44188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82419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F8345-6F70-7D16-AF25-6D2044A67882}"/>
              </a:ext>
            </a:extLst>
          </p:cNvPr>
          <p:cNvSpPr>
            <a:spLocks noGrp="1"/>
          </p:cNvSpPr>
          <p:nvPr>
            <p:ph type="title"/>
          </p:nvPr>
        </p:nvSpPr>
        <p:spPr/>
        <p:txBody>
          <a:bodyPr/>
          <a:lstStyle/>
          <a:p>
            <a:r>
              <a:rPr lang="en-US"/>
              <a:t>Error Reporting</a:t>
            </a:r>
          </a:p>
        </p:txBody>
      </p:sp>
      <p:sp>
        <p:nvSpPr>
          <p:cNvPr id="4" name="Slide Number Placeholder 3">
            <a:extLst>
              <a:ext uri="{FF2B5EF4-FFF2-40B4-BE49-F238E27FC236}">
                <a16:creationId xmlns:a16="http://schemas.microsoft.com/office/drawing/2014/main" id="{0CB4BD63-25E8-6FF8-7DF0-B55424DE5CA2}"/>
              </a:ext>
            </a:extLst>
          </p:cNvPr>
          <p:cNvSpPr>
            <a:spLocks noGrp="1"/>
          </p:cNvSpPr>
          <p:nvPr>
            <p:ph type="sldNum" sz="quarter" idx="10"/>
          </p:nvPr>
        </p:nvSpPr>
        <p:spPr/>
        <p:txBody>
          <a:bodyPr/>
          <a:lstStyle/>
          <a:p>
            <a:fld id="{A3D1C70C-36A2-44FC-A083-98959550CFF4}" type="slidenum">
              <a:rPr lang="en-US" smtClean="0"/>
              <a:pPr/>
              <a:t>34</a:t>
            </a:fld>
            <a:endParaRPr lang="en-US"/>
          </a:p>
        </p:txBody>
      </p:sp>
      <p:graphicFrame>
        <p:nvGraphicFramePr>
          <p:cNvPr id="6" name="Chart 5">
            <a:extLst>
              <a:ext uri="{FF2B5EF4-FFF2-40B4-BE49-F238E27FC236}">
                <a16:creationId xmlns:a16="http://schemas.microsoft.com/office/drawing/2014/main" id="{2448F1AD-0727-47D9-A788-7FA3A9060106}"/>
              </a:ext>
            </a:extLst>
          </p:cNvPr>
          <p:cNvGraphicFramePr>
            <a:graphicFrameLocks/>
          </p:cNvGraphicFramePr>
          <p:nvPr>
            <p:extLst>
              <p:ext uri="{D42A27DB-BD31-4B8C-83A1-F6EECF244321}">
                <p14:modId xmlns:p14="http://schemas.microsoft.com/office/powerpoint/2010/main" val="3702451879"/>
              </p:ext>
            </p:extLst>
          </p:nvPr>
        </p:nvGraphicFramePr>
        <p:xfrm>
          <a:off x="1236963" y="1488398"/>
          <a:ext cx="9650777" cy="445520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88267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2487C-ECB1-73F1-2614-510CC8719B40}"/>
              </a:ext>
            </a:extLst>
          </p:cNvPr>
          <p:cNvSpPr>
            <a:spLocks noGrp="1"/>
          </p:cNvSpPr>
          <p:nvPr>
            <p:ph type="title"/>
          </p:nvPr>
        </p:nvSpPr>
        <p:spPr/>
        <p:txBody>
          <a:bodyPr/>
          <a:lstStyle/>
          <a:p>
            <a:r>
              <a:rPr lang="en-US"/>
              <a:t>Rubric for Success</a:t>
            </a:r>
          </a:p>
        </p:txBody>
      </p:sp>
      <p:sp>
        <p:nvSpPr>
          <p:cNvPr id="4" name="Slide Number Placeholder 3">
            <a:extLst>
              <a:ext uri="{FF2B5EF4-FFF2-40B4-BE49-F238E27FC236}">
                <a16:creationId xmlns:a16="http://schemas.microsoft.com/office/drawing/2014/main" id="{0FE8B5BA-B185-2255-3565-F2F12217C7CA}"/>
              </a:ext>
            </a:extLst>
          </p:cNvPr>
          <p:cNvSpPr>
            <a:spLocks noGrp="1"/>
          </p:cNvSpPr>
          <p:nvPr>
            <p:ph type="sldNum" sz="quarter" idx="10"/>
          </p:nvPr>
        </p:nvSpPr>
        <p:spPr/>
        <p:txBody>
          <a:bodyPr/>
          <a:lstStyle/>
          <a:p>
            <a:fld id="{A3D1C70C-36A2-44FC-A083-98959550CFF4}" type="slidenum">
              <a:rPr lang="en-US" smtClean="0"/>
              <a:pPr/>
              <a:t>35</a:t>
            </a:fld>
            <a:endParaRPr lang="en-US"/>
          </a:p>
        </p:txBody>
      </p:sp>
      <p:pic>
        <p:nvPicPr>
          <p:cNvPr id="7" name="Picture 6">
            <a:extLst>
              <a:ext uri="{FF2B5EF4-FFF2-40B4-BE49-F238E27FC236}">
                <a16:creationId xmlns:a16="http://schemas.microsoft.com/office/drawing/2014/main" id="{187F1394-7A36-329A-60FC-09EC02B48CC9}"/>
              </a:ext>
            </a:extLst>
          </p:cNvPr>
          <p:cNvPicPr>
            <a:picLocks noChangeAspect="1"/>
          </p:cNvPicPr>
          <p:nvPr/>
        </p:nvPicPr>
        <p:blipFill rotWithShape="1">
          <a:blip r:embed="rId2"/>
          <a:srcRect l="50000" t="21938" r="19680" b="7054"/>
          <a:stretch/>
        </p:blipFill>
        <p:spPr>
          <a:xfrm>
            <a:off x="1545264" y="1336084"/>
            <a:ext cx="8789583" cy="4543721"/>
          </a:xfrm>
          <a:prstGeom prst="rect">
            <a:avLst/>
          </a:prstGeom>
        </p:spPr>
      </p:pic>
    </p:spTree>
    <p:extLst>
      <p:ext uri="{BB962C8B-B14F-4D97-AF65-F5344CB8AC3E}">
        <p14:creationId xmlns:p14="http://schemas.microsoft.com/office/powerpoint/2010/main" val="23202765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57FFF-0053-4747-B34E-976807CC35AB}"/>
              </a:ext>
            </a:extLst>
          </p:cNvPr>
          <p:cNvSpPr>
            <a:spLocks noGrp="1"/>
          </p:cNvSpPr>
          <p:nvPr>
            <p:ph type="ctrTitle"/>
          </p:nvPr>
        </p:nvSpPr>
        <p:spPr>
          <a:xfrm>
            <a:off x="0" y="2783503"/>
            <a:ext cx="12191999" cy="1282447"/>
          </a:xfrm>
          <a:prstGeom prst="rect">
            <a:avLst/>
          </a:prstGeom>
        </p:spPr>
        <p:txBody>
          <a:bodyPr lIns="91440" tIns="45720" rIns="91440" bIns="45720" anchor="b"/>
          <a:lstStyle/>
          <a:p>
            <a:r>
              <a:rPr lang="en-US" sz="4000">
                <a:latin typeface="Palatino Linotype"/>
              </a:rPr>
              <a:t>Next Steps</a:t>
            </a:r>
            <a:endParaRPr lang="en-US" sz="4000"/>
          </a:p>
        </p:txBody>
      </p:sp>
      <p:pic>
        <p:nvPicPr>
          <p:cNvPr id="6" name="Picture 5" descr="Logo: State of New Jersey, Department of Education.">
            <a:extLst>
              <a:ext uri="{FF2B5EF4-FFF2-40B4-BE49-F238E27FC236}">
                <a16:creationId xmlns:a16="http://schemas.microsoft.com/office/drawing/2014/main" id="{0021F1E6-2135-4F4E-9EA0-EBD236B615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64" y="6081513"/>
            <a:ext cx="11890272" cy="768098"/>
          </a:xfrm>
          <a:prstGeom prst="rect">
            <a:avLst/>
          </a:prstGeom>
        </p:spPr>
      </p:pic>
    </p:spTree>
    <p:extLst>
      <p:ext uri="{BB962C8B-B14F-4D97-AF65-F5344CB8AC3E}">
        <p14:creationId xmlns:p14="http://schemas.microsoft.com/office/powerpoint/2010/main" val="14575161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7A6D1-FD72-72E6-5A1F-C8A103FB6848}"/>
              </a:ext>
            </a:extLst>
          </p:cNvPr>
          <p:cNvSpPr>
            <a:spLocks noGrp="1"/>
          </p:cNvSpPr>
          <p:nvPr>
            <p:ph type="title"/>
          </p:nvPr>
        </p:nvSpPr>
        <p:spPr/>
        <p:txBody>
          <a:bodyPr/>
          <a:lstStyle/>
          <a:p>
            <a:r>
              <a:rPr lang="en-US"/>
              <a:t>Next Steps</a:t>
            </a:r>
          </a:p>
        </p:txBody>
      </p:sp>
      <p:sp>
        <p:nvSpPr>
          <p:cNvPr id="3" name="Content Placeholder 2">
            <a:extLst>
              <a:ext uri="{FF2B5EF4-FFF2-40B4-BE49-F238E27FC236}">
                <a16:creationId xmlns:a16="http://schemas.microsoft.com/office/drawing/2014/main" id="{DF00A5E1-C058-CD65-ED6B-F5EC5A2E472A}"/>
              </a:ext>
            </a:extLst>
          </p:cNvPr>
          <p:cNvSpPr>
            <a:spLocks noGrp="1"/>
          </p:cNvSpPr>
          <p:nvPr>
            <p:ph sz="quarter" idx="11"/>
          </p:nvPr>
        </p:nvSpPr>
        <p:spPr>
          <a:xfrm>
            <a:off x="149319" y="1228725"/>
            <a:ext cx="11839480" cy="4683188"/>
          </a:xfrm>
        </p:spPr>
        <p:txBody>
          <a:bodyPr>
            <a:normAutofit fontScale="92500" lnSpcReduction="10000"/>
          </a:bodyPr>
          <a:lstStyle/>
          <a:p>
            <a:pPr marL="457200" indent="-457200">
              <a:buFont typeface="Arial" panose="020B0604020202020204" pitchFamily="34" charset="0"/>
              <a:buChar char="•"/>
            </a:pPr>
            <a:r>
              <a:rPr lang="en-US"/>
              <a:t>Reach out to district leadership if you have not heard about your school’s status for 2024-25</a:t>
            </a:r>
          </a:p>
          <a:p>
            <a:pPr marL="457200" indent="-457200">
              <a:buFont typeface="Arial" panose="020B0604020202020204" pitchFamily="34" charset="0"/>
              <a:buChar char="•"/>
            </a:pPr>
            <a:r>
              <a:rPr lang="en-US"/>
              <a:t>Cycle 2 data is due by 2/15</a:t>
            </a:r>
          </a:p>
          <a:p>
            <a:pPr marL="457200" indent="-457200">
              <a:buFont typeface="Arial" panose="020B0604020202020204" pitchFamily="34" charset="0"/>
              <a:buChar char="•"/>
            </a:pPr>
            <a:r>
              <a:rPr lang="en-US"/>
              <a:t>Be sure to register for an attend our Technical Assistance (TA) sessions if you are at a school that has been re-identified</a:t>
            </a:r>
          </a:p>
          <a:p>
            <a:pPr marL="457200" indent="-457200">
              <a:buFont typeface="Arial" panose="020B0604020202020204" pitchFamily="34" charset="0"/>
              <a:buChar char="•"/>
            </a:pPr>
            <a:r>
              <a:rPr lang="en-US"/>
              <a:t>Be sure to register for our sustainability planning session by this Friday if you are at a school that is eligible to exit this June 2024</a:t>
            </a:r>
          </a:p>
        </p:txBody>
      </p:sp>
      <p:sp>
        <p:nvSpPr>
          <p:cNvPr id="5" name="Slide Number Placeholder 4">
            <a:extLst>
              <a:ext uri="{FF2B5EF4-FFF2-40B4-BE49-F238E27FC236}">
                <a16:creationId xmlns:a16="http://schemas.microsoft.com/office/drawing/2014/main" id="{0BCF8993-DEA3-A627-108B-95C66731A967}"/>
              </a:ext>
            </a:extLst>
          </p:cNvPr>
          <p:cNvSpPr>
            <a:spLocks noGrp="1"/>
          </p:cNvSpPr>
          <p:nvPr>
            <p:ph type="sldNum" sz="quarter" idx="10"/>
          </p:nvPr>
        </p:nvSpPr>
        <p:spPr/>
        <p:txBody>
          <a:bodyPr/>
          <a:lstStyle/>
          <a:p>
            <a:fld id="{A3D1C70C-36A2-44FC-A083-98959550CFF4}" type="slidenum">
              <a:rPr lang="en-US" smtClean="0"/>
              <a:pPr/>
              <a:t>37</a:t>
            </a:fld>
            <a:endParaRPr lang="en-US"/>
          </a:p>
        </p:txBody>
      </p:sp>
    </p:spTree>
    <p:extLst>
      <p:ext uri="{BB962C8B-B14F-4D97-AF65-F5344CB8AC3E}">
        <p14:creationId xmlns:p14="http://schemas.microsoft.com/office/powerpoint/2010/main" val="11604682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4B65E-3509-CF3C-D79A-88D18D39D190}"/>
              </a:ext>
            </a:extLst>
          </p:cNvPr>
          <p:cNvSpPr>
            <a:spLocks noGrp="1"/>
          </p:cNvSpPr>
          <p:nvPr>
            <p:ph type="title"/>
          </p:nvPr>
        </p:nvSpPr>
        <p:spPr/>
        <p:txBody>
          <a:bodyPr/>
          <a:lstStyle/>
          <a:p>
            <a:r>
              <a:rPr lang="en-US" sz="4000">
                <a:latin typeface="Palatino Linotype"/>
              </a:rPr>
              <a:t>Presenter Contact Information</a:t>
            </a:r>
            <a:endParaRPr lang="en-US"/>
          </a:p>
        </p:txBody>
      </p:sp>
      <p:sp>
        <p:nvSpPr>
          <p:cNvPr id="3" name="Content Placeholder 2">
            <a:extLst>
              <a:ext uri="{FF2B5EF4-FFF2-40B4-BE49-F238E27FC236}">
                <a16:creationId xmlns:a16="http://schemas.microsoft.com/office/drawing/2014/main" id="{AA0180E0-150F-EE0D-B87D-7569C2E28E10}"/>
              </a:ext>
            </a:extLst>
          </p:cNvPr>
          <p:cNvSpPr>
            <a:spLocks noGrp="1"/>
          </p:cNvSpPr>
          <p:nvPr>
            <p:ph idx="1"/>
          </p:nvPr>
        </p:nvSpPr>
        <p:spPr>
          <a:xfrm>
            <a:off x="146292" y="1430627"/>
            <a:ext cx="5737828" cy="4541196"/>
          </a:xfrm>
        </p:spPr>
        <p:txBody>
          <a:bodyPr vert="horz" lIns="91440" tIns="45720" rIns="822960" bIns="45720" rtlCol="0" anchor="t">
            <a:noAutofit/>
          </a:bodyPr>
          <a:lstStyle/>
          <a:p>
            <a:pPr marL="0" indent="0">
              <a:buNone/>
            </a:pPr>
            <a:r>
              <a:rPr lang="en-US" sz="2000" b="1">
                <a:latin typeface="Palatino Linotype"/>
              </a:rPr>
              <a:t>Dr. Chimaobi </a:t>
            </a:r>
            <a:r>
              <a:rPr lang="en-US" sz="2000" b="1" err="1">
                <a:latin typeface="Palatino Linotype"/>
              </a:rPr>
              <a:t>Amutah</a:t>
            </a:r>
            <a:br>
              <a:rPr lang="en-US" sz="2000" b="1">
                <a:latin typeface="Palatino Linotype"/>
              </a:rPr>
            </a:br>
            <a:r>
              <a:rPr lang="en-US" sz="2000" i="1">
                <a:latin typeface="Palatino Linotype"/>
              </a:rPr>
              <a:t>Statewide Data Manager</a:t>
            </a:r>
            <a:br>
              <a:rPr lang="en-US" sz="2000" i="1">
                <a:latin typeface="Palatino Linotype"/>
              </a:rPr>
            </a:br>
            <a:r>
              <a:rPr lang="en-US" sz="2000" i="1">
                <a:latin typeface="Palatino Linotype"/>
              </a:rPr>
              <a:t>State Transformation Specialist </a:t>
            </a:r>
            <a:br>
              <a:rPr lang="en-US" sz="2000" b="1">
                <a:latin typeface="Palatino Linotype"/>
              </a:rPr>
            </a:br>
            <a:r>
              <a:rPr lang="en-US" sz="2000">
                <a:latin typeface="Palatino Linotype"/>
              </a:rPr>
              <a:t>(609) 468-7349</a:t>
            </a:r>
            <a:br>
              <a:rPr lang="en-US" sz="2000">
                <a:latin typeface="Palatino Linotype"/>
              </a:rPr>
            </a:br>
            <a:r>
              <a:rPr lang="en-US" sz="2000">
                <a:latin typeface="Palatino Linotype"/>
                <a:hlinkClick r:id="rId3"/>
              </a:rPr>
              <a:t>chimaobi.amutah@doe.nj.gov</a:t>
            </a:r>
            <a:endParaRPr lang="en-US" sz="2000" b="1">
              <a:latin typeface="Palatino Linotype"/>
            </a:endParaRPr>
          </a:p>
          <a:p>
            <a:pPr marL="0" indent="0">
              <a:buNone/>
            </a:pPr>
            <a:r>
              <a:rPr lang="en-US" sz="2000" b="1">
                <a:latin typeface="Palatino Linotype"/>
              </a:rPr>
              <a:t>Matthew Norcross</a:t>
            </a:r>
            <a:br>
              <a:rPr lang="en-US" sz="2000" b="1">
                <a:latin typeface="Palatino Linotype"/>
              </a:rPr>
            </a:br>
            <a:r>
              <a:rPr lang="en-US" sz="2000" i="1">
                <a:latin typeface="Palatino Linotype"/>
              </a:rPr>
              <a:t>Data Analyst</a:t>
            </a:r>
            <a:br>
              <a:rPr lang="en-US" sz="2000" b="1">
                <a:latin typeface="Palatino Linotype"/>
              </a:rPr>
            </a:br>
            <a:r>
              <a:rPr lang="en-US" sz="2000">
                <a:latin typeface="Palatino Linotype"/>
              </a:rPr>
              <a:t>(856) 372-0238</a:t>
            </a:r>
            <a:br>
              <a:rPr lang="en-US" sz="2000">
                <a:latin typeface="Palatino Linotype"/>
              </a:rPr>
            </a:br>
            <a:r>
              <a:rPr lang="en-US" sz="2000">
                <a:latin typeface="Palatino Linotype"/>
                <a:hlinkClick r:id="rId4"/>
              </a:rPr>
              <a:t>matthew.norcross@doe.nj.gov</a:t>
            </a:r>
            <a:endParaRPr lang="en-US" sz="2000">
              <a:latin typeface="Palatino Linotype"/>
            </a:endParaRPr>
          </a:p>
          <a:p>
            <a:pPr marL="0" indent="0">
              <a:buNone/>
            </a:pPr>
            <a:endParaRPr lang="en-US" sz="2000">
              <a:latin typeface="Palatino Linotype"/>
            </a:endParaRPr>
          </a:p>
        </p:txBody>
      </p:sp>
      <p:sp>
        <p:nvSpPr>
          <p:cNvPr id="5" name="Slide Number Placeholder 4">
            <a:extLst>
              <a:ext uri="{FF2B5EF4-FFF2-40B4-BE49-F238E27FC236}">
                <a16:creationId xmlns:a16="http://schemas.microsoft.com/office/drawing/2014/main" id="{5F6B0EB2-65A0-C478-3F75-55997E677A1B}"/>
              </a:ext>
            </a:extLst>
          </p:cNvPr>
          <p:cNvSpPr>
            <a:spLocks noGrp="1"/>
          </p:cNvSpPr>
          <p:nvPr>
            <p:ph type="sldNum" sz="quarter" idx="12"/>
          </p:nvPr>
        </p:nvSpPr>
        <p:spPr/>
        <p:txBody>
          <a:bodyPr/>
          <a:lstStyle/>
          <a:p>
            <a:fld id="{A3D1C70C-36A2-44FC-A083-98959550CFF4}" type="slidenum">
              <a:rPr lang="en-US" smtClean="0"/>
              <a:t>38</a:t>
            </a:fld>
            <a:endParaRPr lang="en-US"/>
          </a:p>
        </p:txBody>
      </p:sp>
      <p:sp>
        <p:nvSpPr>
          <p:cNvPr id="7" name="Content Placeholder 2">
            <a:extLst>
              <a:ext uri="{FF2B5EF4-FFF2-40B4-BE49-F238E27FC236}">
                <a16:creationId xmlns:a16="http://schemas.microsoft.com/office/drawing/2014/main" id="{23DCABA5-8AE2-4AAE-038C-4A40E8127CD0}"/>
              </a:ext>
            </a:extLst>
          </p:cNvPr>
          <p:cNvSpPr txBox="1">
            <a:spLocks/>
          </p:cNvSpPr>
          <p:nvPr/>
        </p:nvSpPr>
        <p:spPr>
          <a:xfrm>
            <a:off x="5879636" y="1284373"/>
            <a:ext cx="5737828" cy="4972824"/>
          </a:xfrm>
          <a:prstGeom prst="rect">
            <a:avLst/>
          </a:prstGeom>
        </p:spPr>
        <p:txBody>
          <a:bodyPr vert="horz" lIns="91440" tIns="45720" rIns="822960" bIns="45720" rtlCol="0" anchor="t">
            <a:noAutofit/>
          </a:bodyPr>
          <a:lst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0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0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latin typeface="Palatino Linotype"/>
              </a:rPr>
              <a:t>Jennifer Hobbs</a:t>
            </a:r>
            <a:br>
              <a:rPr lang="en-US" sz="2000" b="1">
                <a:latin typeface="Palatino Linotype"/>
              </a:rPr>
            </a:br>
            <a:r>
              <a:rPr lang="en-US" sz="2000" i="1">
                <a:latin typeface="Palatino Linotype"/>
              </a:rPr>
              <a:t>Data Specialist, RST-North</a:t>
            </a:r>
            <a:br>
              <a:rPr lang="en-US" sz="2000" b="1">
                <a:latin typeface="Palatino Linotype"/>
              </a:rPr>
            </a:br>
            <a:r>
              <a:rPr lang="en-US" sz="2000">
                <a:solidFill>
                  <a:srgbClr val="212121"/>
                </a:solidFill>
                <a:latin typeface="Palatino Linotype"/>
              </a:rPr>
              <a:t>(973) 902-6969</a:t>
            </a:r>
            <a:br>
              <a:rPr lang="en-US" sz="2000">
                <a:latin typeface="Palatino Linotype"/>
              </a:rPr>
            </a:br>
            <a:r>
              <a:rPr lang="en-US" sz="2000">
                <a:latin typeface="Palatino Linotype"/>
                <a:hlinkClick r:id="rId5"/>
              </a:rPr>
              <a:t>jennifer.hobbs@doe.nj.gov</a:t>
            </a:r>
            <a:r>
              <a:rPr lang="en-US" sz="2000">
                <a:latin typeface="Palatino Linotype"/>
              </a:rPr>
              <a:t> </a:t>
            </a:r>
            <a:endParaRPr lang="en-US" sz="2000" b="1">
              <a:latin typeface="Palatino Linotype"/>
            </a:endParaRPr>
          </a:p>
          <a:p>
            <a:pPr marL="0" indent="0">
              <a:buNone/>
            </a:pPr>
            <a:r>
              <a:rPr lang="en-US" sz="2000" b="1">
                <a:latin typeface="Palatino Linotype"/>
              </a:rPr>
              <a:t>Reina Irizarry-Clark</a:t>
            </a:r>
            <a:br>
              <a:rPr lang="en-US" sz="2000" b="1">
                <a:latin typeface="Palatino Linotype"/>
              </a:rPr>
            </a:br>
            <a:r>
              <a:rPr lang="en-US" sz="2000" i="1">
                <a:latin typeface="Palatino Linotype"/>
              </a:rPr>
              <a:t>Data Specialist, RST-Central</a:t>
            </a:r>
            <a:br>
              <a:rPr lang="en-US" sz="2000" b="1">
                <a:latin typeface="Palatino Linotype"/>
              </a:rPr>
            </a:br>
            <a:r>
              <a:rPr lang="en-US" sz="2000">
                <a:latin typeface="Palatino Linotype"/>
              </a:rPr>
              <a:t>(609) 658-0366</a:t>
            </a:r>
            <a:br>
              <a:rPr lang="en-US" sz="2000">
                <a:latin typeface="Palatino Linotype"/>
              </a:rPr>
            </a:br>
            <a:r>
              <a:rPr lang="en-US" sz="2000">
                <a:latin typeface="Palatino Linotype"/>
                <a:hlinkClick r:id="rId6"/>
              </a:rPr>
              <a:t>reina.irizarry-clark@doe.nj.gov</a:t>
            </a:r>
            <a:endParaRPr lang="en-US" sz="2000">
              <a:latin typeface="Palatino Linotype"/>
            </a:endParaRPr>
          </a:p>
          <a:p>
            <a:pPr marL="0" indent="0">
              <a:lnSpc>
                <a:spcPct val="100000"/>
              </a:lnSpc>
              <a:spcAft>
                <a:spcPts val="0"/>
              </a:spcAft>
              <a:buNone/>
            </a:pPr>
            <a:r>
              <a:rPr lang="en-US" sz="2000" b="1">
                <a:latin typeface="Palatino Linotype"/>
              </a:rPr>
              <a:t>Lindsay Wilhelmi-Guay</a:t>
            </a:r>
            <a:br>
              <a:rPr lang="en-US" sz="2000" b="1">
                <a:latin typeface="Palatino Linotype"/>
              </a:rPr>
            </a:br>
            <a:r>
              <a:rPr lang="en-US" sz="2000" i="1">
                <a:latin typeface="Palatino Linotype"/>
              </a:rPr>
              <a:t>Data Specialist, RST-South</a:t>
            </a:r>
            <a:br>
              <a:rPr lang="en-US" sz="2000" b="1">
                <a:latin typeface="Palatino Linotype"/>
              </a:rPr>
            </a:br>
            <a:r>
              <a:rPr lang="en-US" sz="2000">
                <a:latin typeface="Palatino Linotype"/>
              </a:rPr>
              <a:t>(856) 301-0087 </a:t>
            </a:r>
          </a:p>
          <a:p>
            <a:pPr marL="0" indent="0">
              <a:lnSpc>
                <a:spcPct val="100000"/>
              </a:lnSpc>
              <a:spcBef>
                <a:spcPts val="0"/>
              </a:spcBef>
              <a:buNone/>
            </a:pPr>
            <a:r>
              <a:rPr lang="en-US" sz="2000">
                <a:latin typeface="Palatino Linotype"/>
                <a:hlinkClick r:id="rId7"/>
              </a:rPr>
              <a:t>lindsay.wilhelmi-guay@doe.nj.gov</a:t>
            </a:r>
            <a:endParaRPr lang="en-US" sz="2000"/>
          </a:p>
        </p:txBody>
      </p:sp>
    </p:spTree>
    <p:extLst>
      <p:ext uri="{BB962C8B-B14F-4D97-AF65-F5344CB8AC3E}">
        <p14:creationId xmlns:p14="http://schemas.microsoft.com/office/powerpoint/2010/main" val="15429905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57FFF-0053-4747-B34E-976807CC35AB}"/>
              </a:ext>
            </a:extLst>
          </p:cNvPr>
          <p:cNvSpPr>
            <a:spLocks noGrp="1"/>
          </p:cNvSpPr>
          <p:nvPr>
            <p:ph type="ctrTitle"/>
          </p:nvPr>
        </p:nvSpPr>
        <p:spPr>
          <a:xfrm>
            <a:off x="0" y="2783503"/>
            <a:ext cx="12191999" cy="1282447"/>
          </a:xfrm>
          <a:prstGeom prst="rect">
            <a:avLst/>
          </a:prstGeom>
        </p:spPr>
        <p:txBody>
          <a:bodyPr lIns="91440" tIns="45720" rIns="91440" bIns="45720" anchor="b"/>
          <a:lstStyle/>
          <a:p>
            <a:r>
              <a:rPr lang="en-US" sz="4000">
                <a:latin typeface="Palatino Linotype"/>
              </a:rPr>
              <a:t>Questions</a:t>
            </a:r>
            <a:endParaRPr lang="en-US" sz="4000"/>
          </a:p>
        </p:txBody>
      </p:sp>
      <p:pic>
        <p:nvPicPr>
          <p:cNvPr id="6" name="Picture 5" descr="Logo: State of New Jersey, Department of Education.">
            <a:extLst>
              <a:ext uri="{FF2B5EF4-FFF2-40B4-BE49-F238E27FC236}">
                <a16:creationId xmlns:a16="http://schemas.microsoft.com/office/drawing/2014/main" id="{0021F1E6-2135-4F4E-9EA0-EBD236B615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64" y="6081513"/>
            <a:ext cx="11890272" cy="768098"/>
          </a:xfrm>
          <a:prstGeom prst="rect">
            <a:avLst/>
          </a:prstGeom>
        </p:spPr>
      </p:pic>
    </p:spTree>
    <p:extLst>
      <p:ext uri="{BB962C8B-B14F-4D97-AF65-F5344CB8AC3E}">
        <p14:creationId xmlns:p14="http://schemas.microsoft.com/office/powerpoint/2010/main" val="1776990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57FFF-0053-4747-B34E-976807CC35AB}"/>
              </a:ext>
            </a:extLst>
          </p:cNvPr>
          <p:cNvSpPr>
            <a:spLocks noGrp="1"/>
          </p:cNvSpPr>
          <p:nvPr>
            <p:ph type="ctrTitle"/>
          </p:nvPr>
        </p:nvSpPr>
        <p:spPr>
          <a:xfrm>
            <a:off x="0" y="2783503"/>
            <a:ext cx="12191999" cy="1803815"/>
          </a:xfrm>
          <a:prstGeom prst="rect">
            <a:avLst/>
          </a:prstGeom>
        </p:spPr>
        <p:txBody>
          <a:bodyPr lIns="91440" tIns="45720" rIns="91440" bIns="45720" anchor="b"/>
          <a:lstStyle/>
          <a:p>
            <a:r>
              <a:rPr lang="en-US" sz="4000">
                <a:latin typeface="Palatino Linotype"/>
              </a:rPr>
              <a:t>School Identifications Under the </a:t>
            </a:r>
            <a:br>
              <a:rPr lang="en-US" sz="4000">
                <a:latin typeface="Palatino Linotype"/>
              </a:rPr>
            </a:br>
            <a:r>
              <a:rPr lang="en-US" sz="4000">
                <a:latin typeface="Palatino Linotype"/>
              </a:rPr>
              <a:t>NJ ESSA State Plan</a:t>
            </a:r>
            <a:endParaRPr lang="en-US"/>
          </a:p>
        </p:txBody>
      </p:sp>
      <p:pic>
        <p:nvPicPr>
          <p:cNvPr id="6" name="Picture 5" descr="Logo: State of New Jersey, Department of Education.">
            <a:extLst>
              <a:ext uri="{FF2B5EF4-FFF2-40B4-BE49-F238E27FC236}">
                <a16:creationId xmlns:a16="http://schemas.microsoft.com/office/drawing/2014/main" id="{0021F1E6-2135-4F4E-9EA0-EBD236B615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64" y="6081513"/>
            <a:ext cx="11890272" cy="768098"/>
          </a:xfrm>
          <a:prstGeom prst="rect">
            <a:avLst/>
          </a:prstGeom>
        </p:spPr>
      </p:pic>
    </p:spTree>
    <p:extLst>
      <p:ext uri="{BB962C8B-B14F-4D97-AF65-F5344CB8AC3E}">
        <p14:creationId xmlns:p14="http://schemas.microsoft.com/office/powerpoint/2010/main" val="14068779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4F85022-EDFF-4EDD-B667-A88593A32022}"/>
              </a:ext>
            </a:extLst>
          </p:cNvPr>
          <p:cNvSpPr>
            <a:spLocks noGrp="1"/>
          </p:cNvSpPr>
          <p:nvPr>
            <p:ph type="title"/>
          </p:nvPr>
        </p:nvSpPr>
        <p:spPr>
          <a:xfrm>
            <a:off x="1142842" y="390900"/>
            <a:ext cx="10188924" cy="774828"/>
          </a:xfrm>
        </p:spPr>
        <p:txBody>
          <a:bodyPr/>
          <a:lstStyle/>
          <a:p>
            <a:r>
              <a:rPr lang="en-US" sz="4000">
                <a:latin typeface="Palatino Linotype"/>
              </a:rPr>
              <a:t>Thank You!</a:t>
            </a:r>
          </a:p>
        </p:txBody>
      </p:sp>
      <p:sp>
        <p:nvSpPr>
          <p:cNvPr id="20" name="contact info">
            <a:extLst>
              <a:ext uri="{FF2B5EF4-FFF2-40B4-BE49-F238E27FC236}">
                <a16:creationId xmlns:a16="http://schemas.microsoft.com/office/drawing/2014/main" id="{ACF9ECBB-DEA9-4ED4-A2DA-7517CD788761}"/>
              </a:ext>
            </a:extLst>
          </p:cNvPr>
          <p:cNvSpPr>
            <a:spLocks noGrp="1"/>
          </p:cNvSpPr>
          <p:nvPr>
            <p:ph idx="13"/>
          </p:nvPr>
        </p:nvSpPr>
        <p:spPr>
          <a:xfrm>
            <a:off x="-3" y="1756114"/>
            <a:ext cx="12191999" cy="2742763"/>
          </a:xfrm>
        </p:spPr>
        <p:txBody>
          <a:bodyPr vert="horz" lIns="0" tIns="45720" rIns="0" bIns="45720" rtlCol="0" anchor="t">
            <a:normAutofit/>
          </a:bodyPr>
          <a:lstStyle/>
          <a:p>
            <a:r>
              <a:rPr lang="en-US" sz="2000">
                <a:latin typeface="Palatino Linotype"/>
              </a:rPr>
              <a:t>New Jersey Department of Education: </a:t>
            </a:r>
            <a:r>
              <a:rPr lang="en-US" sz="2000">
                <a:solidFill>
                  <a:srgbClr val="0000FF"/>
                </a:solidFill>
                <a:latin typeface="Palatino Linotype"/>
                <a:hlinkClick r:id="rId3"/>
              </a:rPr>
              <a:t>nj.gov/education</a:t>
            </a:r>
            <a:endParaRPr lang="en-US" sz="2000">
              <a:latin typeface="Palatino Linotype"/>
            </a:endParaRPr>
          </a:p>
          <a:p>
            <a:endParaRPr lang="en-US" sz="2000">
              <a:latin typeface="Palatino Linotype"/>
            </a:endParaRPr>
          </a:p>
          <a:p>
            <a:r>
              <a:rPr lang="en-US" sz="2000">
                <a:latin typeface="Palatino Linotype"/>
              </a:rPr>
              <a:t>Office of Comprehensive Support: </a:t>
            </a:r>
            <a:r>
              <a:rPr lang="en-US" sz="2000">
                <a:latin typeface="Palatino Linotype"/>
                <a:hlinkClick r:id="rId4"/>
              </a:rPr>
              <a:t>OCS@doe.nj.gov</a:t>
            </a:r>
            <a:endParaRPr lang="en-US" sz="2000">
              <a:latin typeface="Palatino Linotype"/>
            </a:endParaRPr>
          </a:p>
          <a:p>
            <a:r>
              <a:rPr lang="en-US" sz="2000">
                <a:latin typeface="Palatino Linotype"/>
              </a:rPr>
              <a:t>ASP Technical Support: </a:t>
            </a:r>
            <a:r>
              <a:rPr lang="en-US" sz="2000">
                <a:latin typeface="Palatino Linotype"/>
                <a:hlinkClick r:id="rId5"/>
              </a:rPr>
              <a:t>ASP@doe.nj.gov</a:t>
            </a:r>
            <a:endParaRPr lang="en-US" sz="2000">
              <a:latin typeface="Palatino Linotype"/>
            </a:endParaRPr>
          </a:p>
          <a:p>
            <a:endParaRPr lang="en-US" sz="2000">
              <a:latin typeface="Palatino Linotype"/>
            </a:endParaRPr>
          </a:p>
          <a:p>
            <a:endParaRPr lang="en-US"/>
          </a:p>
        </p:txBody>
      </p:sp>
      <p:sp>
        <p:nvSpPr>
          <p:cNvPr id="13" name="follow us">
            <a:extLst>
              <a:ext uri="{FF2B5EF4-FFF2-40B4-BE49-F238E27FC236}">
                <a16:creationId xmlns:a16="http://schemas.microsoft.com/office/drawing/2014/main" id="{77A7B8E1-EB02-481A-BD3A-59EA2A8BC5B0}"/>
              </a:ext>
            </a:extLst>
          </p:cNvPr>
          <p:cNvSpPr>
            <a:spLocks noGrp="1"/>
          </p:cNvSpPr>
          <p:nvPr>
            <p:ph idx="14"/>
          </p:nvPr>
        </p:nvSpPr>
        <p:spPr>
          <a:xfrm>
            <a:off x="0" y="4178837"/>
            <a:ext cx="12192000" cy="640081"/>
          </a:xfrm>
        </p:spPr>
        <p:txBody>
          <a:bodyPr lIns="0" rIns="0"/>
          <a:lstStyle/>
          <a:p>
            <a:pPr>
              <a:spcBef>
                <a:spcPts val="0"/>
              </a:spcBef>
              <a:spcAft>
                <a:spcPts val="0"/>
              </a:spcAft>
            </a:pPr>
            <a:r>
              <a:rPr lang="en-US"/>
              <a:t>Follow Us!</a:t>
            </a:r>
          </a:p>
        </p:txBody>
      </p:sp>
      <p:sp>
        <p:nvSpPr>
          <p:cNvPr id="14" name="Facebook">
            <a:extLst>
              <a:ext uri="{FF2B5EF4-FFF2-40B4-BE49-F238E27FC236}">
                <a16:creationId xmlns:a16="http://schemas.microsoft.com/office/drawing/2014/main" id="{0CBEF407-C3B6-4B85-8243-D0BA28E5B79E}"/>
              </a:ext>
            </a:extLst>
          </p:cNvPr>
          <p:cNvSpPr>
            <a:spLocks noGrp="1"/>
          </p:cNvSpPr>
          <p:nvPr>
            <p:ph type="body" sz="quarter" idx="15"/>
          </p:nvPr>
        </p:nvSpPr>
        <p:spPr/>
        <p:txBody>
          <a:bodyPr/>
          <a:lstStyle/>
          <a:p>
            <a:r>
              <a:rPr lang="en-US">
                <a:solidFill>
                  <a:srgbClr val="0000FF"/>
                </a:solidFill>
                <a:hlinkClick r:id="rId6">
                  <a:extLst>
                    <a:ext uri="{A12FA001-AC4F-418D-AE19-62706E023703}">
                      <ahyp:hlinkClr xmlns:ahyp="http://schemas.microsoft.com/office/drawing/2018/hyperlinkcolor" val="tx"/>
                    </a:ext>
                  </a:extLst>
                </a:hlinkClick>
              </a:rPr>
              <a:t>Facebook: </a:t>
            </a:r>
            <a:br>
              <a:rPr lang="en-US">
                <a:solidFill>
                  <a:srgbClr val="0000FF"/>
                </a:solidFill>
                <a:hlinkClick r:id="rId6">
                  <a:extLst>
                    <a:ext uri="{A12FA001-AC4F-418D-AE19-62706E023703}">
                      <ahyp:hlinkClr xmlns:ahyp="http://schemas.microsoft.com/office/drawing/2018/hyperlinkcolor" val="tx"/>
                    </a:ext>
                  </a:extLst>
                </a:hlinkClick>
              </a:rPr>
            </a:br>
            <a:r>
              <a:rPr lang="en-US">
                <a:solidFill>
                  <a:srgbClr val="0000FF"/>
                </a:solidFill>
                <a:hlinkClick r:id="rId6">
                  <a:extLst>
                    <a:ext uri="{A12FA001-AC4F-418D-AE19-62706E023703}">
                      <ahyp:hlinkClr xmlns:ahyp="http://schemas.microsoft.com/office/drawing/2018/hyperlinkcolor" val="tx"/>
                    </a:ext>
                  </a:extLst>
                </a:hlinkClick>
              </a:rPr>
              <a:t>@njdeptofed</a:t>
            </a:r>
            <a:endParaRPr lang="en-US">
              <a:solidFill>
                <a:srgbClr val="0000FF"/>
              </a:solidFill>
            </a:endParaRPr>
          </a:p>
        </p:txBody>
      </p:sp>
      <p:sp>
        <p:nvSpPr>
          <p:cNvPr id="15" name="Twitter">
            <a:extLst>
              <a:ext uri="{FF2B5EF4-FFF2-40B4-BE49-F238E27FC236}">
                <a16:creationId xmlns:a16="http://schemas.microsoft.com/office/drawing/2014/main" id="{1A8F26DE-B75D-4EBE-A8B0-CF0F3A1FBE08}"/>
              </a:ext>
            </a:extLst>
          </p:cNvPr>
          <p:cNvSpPr>
            <a:spLocks noGrp="1"/>
          </p:cNvSpPr>
          <p:nvPr>
            <p:ph type="body" sz="quarter" idx="16"/>
          </p:nvPr>
        </p:nvSpPr>
        <p:spPr/>
        <p:txBody>
          <a:bodyPr/>
          <a:lstStyle/>
          <a:p>
            <a:pPr marL="0" indent="0">
              <a:buNone/>
            </a:pPr>
            <a:r>
              <a:rPr lang="en-US">
                <a:solidFill>
                  <a:srgbClr val="0000FF"/>
                </a:solidFill>
                <a:hlinkClick r:id="rId7">
                  <a:extLst>
                    <a:ext uri="{A12FA001-AC4F-418D-AE19-62706E023703}">
                      <ahyp:hlinkClr xmlns:ahyp="http://schemas.microsoft.com/office/drawing/2018/hyperlinkcolor" val="tx"/>
                    </a:ext>
                  </a:extLst>
                </a:hlinkClick>
              </a:rPr>
              <a:t>Twitter: @NewJerseyDOE</a:t>
            </a:r>
            <a:endParaRPr lang="en-US">
              <a:solidFill>
                <a:srgbClr val="0000FF"/>
              </a:solidFill>
            </a:endParaRPr>
          </a:p>
        </p:txBody>
      </p:sp>
      <p:sp>
        <p:nvSpPr>
          <p:cNvPr id="16" name="Instagram">
            <a:extLst>
              <a:ext uri="{FF2B5EF4-FFF2-40B4-BE49-F238E27FC236}">
                <a16:creationId xmlns:a16="http://schemas.microsoft.com/office/drawing/2014/main" id="{58F04EFC-1539-4C41-9563-96A4CBC2B19F}"/>
              </a:ext>
            </a:extLst>
          </p:cNvPr>
          <p:cNvSpPr>
            <a:spLocks noGrp="1"/>
          </p:cNvSpPr>
          <p:nvPr>
            <p:ph type="body" sz="quarter" idx="17"/>
          </p:nvPr>
        </p:nvSpPr>
        <p:spPr/>
        <p:txBody>
          <a:bodyPr/>
          <a:lstStyle/>
          <a:p>
            <a:r>
              <a:rPr lang="en-US">
                <a:solidFill>
                  <a:srgbClr val="0000FF"/>
                </a:solidFill>
                <a:hlinkClick r:id="rId8">
                  <a:extLst>
                    <a:ext uri="{A12FA001-AC4F-418D-AE19-62706E023703}">
                      <ahyp:hlinkClr xmlns:ahyp="http://schemas.microsoft.com/office/drawing/2018/hyperlinkcolor" val="tx"/>
                    </a:ext>
                  </a:extLst>
                </a:hlinkClick>
              </a:rPr>
              <a:t>Instagram: </a:t>
            </a:r>
            <a:br>
              <a:rPr lang="en-US">
                <a:solidFill>
                  <a:srgbClr val="0000FF"/>
                </a:solidFill>
                <a:hlinkClick r:id="rId8">
                  <a:extLst>
                    <a:ext uri="{A12FA001-AC4F-418D-AE19-62706E023703}">
                      <ahyp:hlinkClr xmlns:ahyp="http://schemas.microsoft.com/office/drawing/2018/hyperlinkcolor" val="tx"/>
                    </a:ext>
                  </a:extLst>
                </a:hlinkClick>
              </a:rPr>
            </a:br>
            <a:r>
              <a:rPr lang="en-US">
                <a:solidFill>
                  <a:srgbClr val="0000FF"/>
                </a:solidFill>
                <a:hlinkClick r:id="rId8">
                  <a:extLst>
                    <a:ext uri="{A12FA001-AC4F-418D-AE19-62706E023703}">
                      <ahyp:hlinkClr xmlns:ahyp="http://schemas.microsoft.com/office/drawing/2018/hyperlinkcolor" val="tx"/>
                    </a:ext>
                  </a:extLst>
                </a:hlinkClick>
              </a:rPr>
              <a:t>@NewJerseyDoe</a:t>
            </a:r>
            <a:endParaRPr lang="en-US">
              <a:solidFill>
                <a:srgbClr val="0000FF"/>
              </a:solidFill>
            </a:endParaRPr>
          </a:p>
        </p:txBody>
      </p:sp>
      <p:sp>
        <p:nvSpPr>
          <p:cNvPr id="2" name="Slide Number Placeholder 1">
            <a:extLst>
              <a:ext uri="{FF2B5EF4-FFF2-40B4-BE49-F238E27FC236}">
                <a16:creationId xmlns:a16="http://schemas.microsoft.com/office/drawing/2014/main" id="{0C726423-45AA-4205-B15A-BC45069AF0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1C70C-36A2-44FC-A083-98959550CFF4}" type="slidenum">
              <a:rPr kumimoji="0" lang="en-US" sz="1400" b="0" i="0" u="none" strike="noStrike" kern="1200" cap="none" spc="0" normalizeH="0" baseline="0" noProof="0" smtClean="0">
                <a:ln>
                  <a:noFill/>
                </a:ln>
                <a:solidFill>
                  <a:prstClr val="white"/>
                </a:solidFill>
                <a:effectLst/>
                <a:uLnTx/>
                <a:uFillTx/>
                <a:latin typeface="Palatino Linotype" panose="0204050205050503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400" b="0" i="0" u="none" strike="noStrike" kern="1200" cap="none" spc="0" normalizeH="0" baseline="0" noProof="0">
              <a:ln>
                <a:noFill/>
              </a:ln>
              <a:solidFill>
                <a:prstClr val="white"/>
              </a:solidFill>
              <a:effectLst/>
              <a:uLnTx/>
              <a:uFillTx/>
              <a:latin typeface="Palatino Linotype" panose="02040502050505030304" pitchFamily="18" charset="0"/>
              <a:ea typeface="+mn-ea"/>
              <a:cs typeface="+mn-cs"/>
            </a:endParaRPr>
          </a:p>
        </p:txBody>
      </p:sp>
    </p:spTree>
    <p:extLst>
      <p:ext uri="{BB962C8B-B14F-4D97-AF65-F5344CB8AC3E}">
        <p14:creationId xmlns:p14="http://schemas.microsoft.com/office/powerpoint/2010/main" val="1153922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7C56A-0F24-51BF-66D8-2F2609C758B8}"/>
              </a:ext>
            </a:extLst>
          </p:cNvPr>
          <p:cNvSpPr>
            <a:spLocks noGrp="1"/>
          </p:cNvSpPr>
          <p:nvPr>
            <p:ph type="title"/>
          </p:nvPr>
        </p:nvSpPr>
        <p:spPr/>
        <p:txBody>
          <a:bodyPr/>
          <a:lstStyle/>
          <a:p>
            <a:r>
              <a:rPr lang="en-US">
                <a:latin typeface="Palatino Linotype"/>
              </a:rPr>
              <a:t>Broad Range of School Partners</a:t>
            </a:r>
            <a:endParaRPr lang="en-US" err="1"/>
          </a:p>
        </p:txBody>
      </p:sp>
      <p:sp>
        <p:nvSpPr>
          <p:cNvPr id="4" name="Content Placeholder 3">
            <a:extLst>
              <a:ext uri="{FF2B5EF4-FFF2-40B4-BE49-F238E27FC236}">
                <a16:creationId xmlns:a16="http://schemas.microsoft.com/office/drawing/2014/main" id="{2BC2750A-2885-EC3A-C1F7-6C5E3FAF8B8C}"/>
              </a:ext>
            </a:extLst>
          </p:cNvPr>
          <p:cNvSpPr>
            <a:spLocks noGrp="1"/>
          </p:cNvSpPr>
          <p:nvPr>
            <p:ph sz="half" idx="13"/>
          </p:nvPr>
        </p:nvSpPr>
        <p:spPr>
          <a:xfrm>
            <a:off x="4988459" y="1855960"/>
            <a:ext cx="6881480" cy="3919528"/>
          </a:xfrm>
        </p:spPr>
        <p:txBody>
          <a:bodyPr vert="horz" lIns="91440" tIns="45720" rIns="640080" bIns="45720" rtlCol="0" anchor="t">
            <a:normAutofit fontScale="92500"/>
          </a:bodyPr>
          <a:lstStyle/>
          <a:p>
            <a:r>
              <a:rPr lang="en-US" sz="2400">
                <a:latin typeface="Palatino Linotype"/>
              </a:rPr>
              <a:t>Representative of the districts and schools that we support across the State</a:t>
            </a:r>
          </a:p>
          <a:p>
            <a:r>
              <a:rPr lang="en-US" sz="2400">
                <a:latin typeface="Palatino Linotype"/>
              </a:rPr>
              <a:t>107 Local Education Agencies (LEAs) in total</a:t>
            </a:r>
          </a:p>
          <a:p>
            <a:r>
              <a:rPr lang="en-US" sz="2400">
                <a:latin typeface="Palatino Linotype"/>
              </a:rPr>
              <a:t>Urban (48%), Suburban (34%), &amp; Rural (19%)</a:t>
            </a:r>
          </a:p>
          <a:p>
            <a:r>
              <a:rPr lang="en-US" sz="2400">
                <a:latin typeface="Palatino Linotype"/>
              </a:rPr>
              <a:t>From districts with 128 students in Comprehensive and Targeted (C&amp;T) schools to districts with 9,460 students in C&amp;T schools</a:t>
            </a:r>
            <a:endParaRPr lang="en-US" sz="2400"/>
          </a:p>
        </p:txBody>
      </p:sp>
      <p:sp>
        <p:nvSpPr>
          <p:cNvPr id="5" name="Slide Number Placeholder 4">
            <a:extLst>
              <a:ext uri="{FF2B5EF4-FFF2-40B4-BE49-F238E27FC236}">
                <a16:creationId xmlns:a16="http://schemas.microsoft.com/office/drawing/2014/main" id="{896A1DEC-FF44-790E-6CC8-26E62E21EA2F}"/>
              </a:ext>
            </a:extLst>
          </p:cNvPr>
          <p:cNvSpPr>
            <a:spLocks noGrp="1"/>
          </p:cNvSpPr>
          <p:nvPr>
            <p:ph type="sldNum" sz="quarter" idx="12"/>
          </p:nvPr>
        </p:nvSpPr>
        <p:spPr/>
        <p:txBody>
          <a:bodyPr/>
          <a:lstStyle/>
          <a:p>
            <a:fld id="{A3D1C70C-36A2-44FC-A083-98959550CFF4}" type="slidenum">
              <a:rPr lang="en-US" smtClean="0"/>
              <a:t>5</a:t>
            </a:fld>
            <a:endParaRPr lang="en-US"/>
          </a:p>
        </p:txBody>
      </p:sp>
      <p:pic>
        <p:nvPicPr>
          <p:cNvPr id="7" name="Picture 6">
            <a:extLst>
              <a:ext uri="{FF2B5EF4-FFF2-40B4-BE49-F238E27FC236}">
                <a16:creationId xmlns:a16="http://schemas.microsoft.com/office/drawing/2014/main" id="{998C809D-E10A-3694-62D2-0000B0A9A388}"/>
              </a:ext>
            </a:extLst>
          </p:cNvPr>
          <p:cNvPicPr>
            <a:picLocks noChangeAspect="1"/>
          </p:cNvPicPr>
          <p:nvPr/>
        </p:nvPicPr>
        <p:blipFill rotWithShape="1">
          <a:blip r:embed="rId3"/>
          <a:srcRect l="14016" t="31242" r="77254" b="25434"/>
          <a:stretch/>
        </p:blipFill>
        <p:spPr>
          <a:xfrm>
            <a:off x="1399247" y="1579169"/>
            <a:ext cx="3307664" cy="4197750"/>
          </a:xfrm>
          <a:prstGeom prst="rect">
            <a:avLst/>
          </a:prstGeom>
          <a:ln w="1905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723031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57FFF-0053-4747-B34E-976807CC35AB}"/>
              </a:ext>
            </a:extLst>
          </p:cNvPr>
          <p:cNvSpPr>
            <a:spLocks noGrp="1"/>
          </p:cNvSpPr>
          <p:nvPr>
            <p:ph type="ctrTitle"/>
          </p:nvPr>
        </p:nvSpPr>
        <p:spPr>
          <a:xfrm>
            <a:off x="0" y="2783503"/>
            <a:ext cx="12191999" cy="1282447"/>
          </a:xfrm>
          <a:prstGeom prst="rect">
            <a:avLst/>
          </a:prstGeom>
        </p:spPr>
        <p:txBody>
          <a:bodyPr lIns="91440" tIns="45720" rIns="91440" bIns="45720" anchor="b"/>
          <a:lstStyle/>
          <a:p>
            <a:r>
              <a:rPr lang="en-US" sz="4000">
                <a:latin typeface="Palatino Linotype"/>
              </a:rPr>
              <a:t>Improving Schools vs. Exiting Status</a:t>
            </a:r>
            <a:endParaRPr lang="en-US" sz="4000"/>
          </a:p>
        </p:txBody>
      </p:sp>
      <p:pic>
        <p:nvPicPr>
          <p:cNvPr id="6" name="Picture 5" descr="Logo: State of New Jersey, Department of Education.">
            <a:extLst>
              <a:ext uri="{FF2B5EF4-FFF2-40B4-BE49-F238E27FC236}">
                <a16:creationId xmlns:a16="http://schemas.microsoft.com/office/drawing/2014/main" id="{0021F1E6-2135-4F4E-9EA0-EBD236B615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64" y="6081513"/>
            <a:ext cx="11890272" cy="768098"/>
          </a:xfrm>
          <a:prstGeom prst="rect">
            <a:avLst/>
          </a:prstGeom>
        </p:spPr>
      </p:pic>
    </p:spTree>
    <p:extLst>
      <p:ext uri="{BB962C8B-B14F-4D97-AF65-F5344CB8AC3E}">
        <p14:creationId xmlns:p14="http://schemas.microsoft.com/office/powerpoint/2010/main" val="2474587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8DCEB3-A0CB-4D47-B558-F0E64A2F7A4A}"/>
              </a:ext>
            </a:extLst>
          </p:cNvPr>
          <p:cNvSpPr>
            <a:spLocks noGrp="1"/>
          </p:cNvSpPr>
          <p:nvPr>
            <p:ph type="title"/>
          </p:nvPr>
        </p:nvSpPr>
        <p:spPr>
          <a:xfrm>
            <a:off x="1125868" y="408173"/>
            <a:ext cx="10096959" cy="741407"/>
          </a:xfrm>
        </p:spPr>
        <p:txBody>
          <a:bodyPr>
            <a:normAutofit/>
          </a:bodyPr>
          <a:lstStyle/>
          <a:p>
            <a:r>
              <a:rPr lang="en-US" sz="4000">
                <a:latin typeface="Palatino Linotype"/>
                <a:ea typeface="Calibri"/>
                <a:cs typeface="Calibri"/>
              </a:rPr>
              <a:t>Improving vs. Exiting (review)</a:t>
            </a:r>
          </a:p>
        </p:txBody>
      </p:sp>
      <p:sp>
        <p:nvSpPr>
          <p:cNvPr id="2" name="Slide Number Placeholder 1">
            <a:extLst>
              <a:ext uri="{FF2B5EF4-FFF2-40B4-BE49-F238E27FC236}">
                <a16:creationId xmlns:a16="http://schemas.microsoft.com/office/drawing/2014/main" id="{EBBEE9A3-0580-4FDD-A3F3-9B2E14F21966}"/>
              </a:ext>
            </a:extLst>
          </p:cNvPr>
          <p:cNvSpPr>
            <a:spLocks noGrp="1"/>
          </p:cNvSpPr>
          <p:nvPr>
            <p:ph type="sldNum" sz="quarter" idx="10"/>
          </p:nvPr>
        </p:nvSpPr>
        <p:spPr/>
        <p:txBody>
          <a:bodyPr/>
          <a:lstStyle/>
          <a:p>
            <a:fld id="{A3D1C70C-36A2-44FC-A083-98959550CFF4}" type="slidenum">
              <a:rPr lang="en-US" smtClean="0"/>
              <a:pPr/>
              <a:t>7</a:t>
            </a:fld>
            <a:endParaRPr lang="en-US"/>
          </a:p>
        </p:txBody>
      </p:sp>
      <p:graphicFrame>
        <p:nvGraphicFramePr>
          <p:cNvPr id="3" name="Table 4">
            <a:extLst>
              <a:ext uri="{FF2B5EF4-FFF2-40B4-BE49-F238E27FC236}">
                <a16:creationId xmlns:a16="http://schemas.microsoft.com/office/drawing/2014/main" id="{669873B6-6FE4-D9C0-774B-60545E553CEB}"/>
              </a:ext>
            </a:extLst>
          </p:cNvPr>
          <p:cNvGraphicFramePr>
            <a:graphicFrameLocks noGrp="1"/>
          </p:cNvGraphicFramePr>
          <p:nvPr/>
        </p:nvGraphicFramePr>
        <p:xfrm>
          <a:off x="1125196" y="1901439"/>
          <a:ext cx="9883807" cy="4073689"/>
        </p:xfrm>
        <a:graphic>
          <a:graphicData uri="http://schemas.openxmlformats.org/drawingml/2006/table">
            <a:tbl>
              <a:tblPr firstRow="1" bandRow="1">
                <a:tableStyleId>{5C22544A-7EE6-4342-B048-85BDC9FD1C3A}</a:tableStyleId>
              </a:tblPr>
              <a:tblGrid>
                <a:gridCol w="5025819">
                  <a:extLst>
                    <a:ext uri="{9D8B030D-6E8A-4147-A177-3AD203B41FA5}">
                      <a16:colId xmlns:a16="http://schemas.microsoft.com/office/drawing/2014/main" val="3172170016"/>
                    </a:ext>
                  </a:extLst>
                </a:gridCol>
                <a:gridCol w="4857988">
                  <a:extLst>
                    <a:ext uri="{9D8B030D-6E8A-4147-A177-3AD203B41FA5}">
                      <a16:colId xmlns:a16="http://schemas.microsoft.com/office/drawing/2014/main" val="2309904132"/>
                    </a:ext>
                  </a:extLst>
                </a:gridCol>
              </a:tblGrid>
              <a:tr h="651790">
                <a:tc>
                  <a:txBody>
                    <a:bodyPr/>
                    <a:lstStyle/>
                    <a:p>
                      <a:pPr algn="ctr"/>
                      <a:r>
                        <a:rPr lang="en-US" sz="2400"/>
                        <a:t>Improving</a:t>
                      </a:r>
                    </a:p>
                  </a:txBody>
                  <a:tcPr anchor="ctr"/>
                </a:tc>
                <a:tc>
                  <a:txBody>
                    <a:bodyPr/>
                    <a:lstStyle/>
                    <a:p>
                      <a:pPr algn="ctr"/>
                      <a:r>
                        <a:rPr lang="en-US" sz="2400"/>
                        <a:t>Exiting</a:t>
                      </a:r>
                    </a:p>
                  </a:txBody>
                  <a:tcPr anchor="ctr"/>
                </a:tc>
                <a:extLst>
                  <a:ext uri="{0D108BD9-81ED-4DB2-BD59-A6C34878D82A}">
                    <a16:rowId xmlns:a16="http://schemas.microsoft.com/office/drawing/2014/main" val="712724517"/>
                  </a:ext>
                </a:extLst>
              </a:tr>
              <a:tr h="651790">
                <a:tc>
                  <a:txBody>
                    <a:bodyPr/>
                    <a:lstStyle/>
                    <a:p>
                      <a:pPr algn="ctr"/>
                      <a:r>
                        <a:rPr lang="en-US" sz="2000"/>
                        <a:t>Focuses on </a:t>
                      </a:r>
                      <a:r>
                        <a:rPr lang="en-US" sz="2000" b="1" i="1" u="sng"/>
                        <a:t>your own setting</a:t>
                      </a:r>
                    </a:p>
                  </a:txBody>
                  <a:tcPr anchor="ctr"/>
                </a:tc>
                <a:tc>
                  <a:txBody>
                    <a:bodyPr/>
                    <a:lstStyle/>
                    <a:p>
                      <a:pPr algn="ctr"/>
                      <a:r>
                        <a:rPr lang="en-US" sz="2000"/>
                        <a:t>Focuses on </a:t>
                      </a:r>
                      <a:r>
                        <a:rPr lang="en-US" sz="2000" b="1" i="1" u="sng"/>
                        <a:t>statewide context</a:t>
                      </a:r>
                    </a:p>
                  </a:txBody>
                  <a:tcPr anchor="ctr"/>
                </a:tc>
                <a:extLst>
                  <a:ext uri="{0D108BD9-81ED-4DB2-BD59-A6C34878D82A}">
                    <a16:rowId xmlns:a16="http://schemas.microsoft.com/office/drawing/2014/main" val="1926280899"/>
                  </a:ext>
                </a:extLst>
              </a:tr>
              <a:tr h="651790">
                <a:tc>
                  <a:txBody>
                    <a:bodyPr/>
                    <a:lstStyle/>
                    <a:p>
                      <a:pPr algn="ctr"/>
                      <a:r>
                        <a:rPr lang="en-US" sz="2000" b="1" i="1" u="sng"/>
                        <a:t>Within</a:t>
                      </a:r>
                      <a:r>
                        <a:rPr lang="en-US" sz="2000"/>
                        <a:t> your locus of control</a:t>
                      </a:r>
                    </a:p>
                  </a:txBody>
                  <a:tcPr anchor="ctr"/>
                </a:tc>
                <a:tc>
                  <a:txBody>
                    <a:bodyPr/>
                    <a:lstStyle/>
                    <a:p>
                      <a:pPr algn="ctr"/>
                      <a:r>
                        <a:rPr lang="en-US" sz="2000" b="1" i="1" u="sng"/>
                        <a:t>Outside of</a:t>
                      </a:r>
                      <a:r>
                        <a:rPr lang="en-US" sz="2000"/>
                        <a:t> your locus of control</a:t>
                      </a:r>
                    </a:p>
                  </a:txBody>
                  <a:tcPr anchor="ctr"/>
                </a:tc>
                <a:extLst>
                  <a:ext uri="{0D108BD9-81ED-4DB2-BD59-A6C34878D82A}">
                    <a16:rowId xmlns:a16="http://schemas.microsoft.com/office/drawing/2014/main" val="1296005492"/>
                  </a:ext>
                </a:extLst>
              </a:tr>
              <a:tr h="755485">
                <a:tc>
                  <a:txBody>
                    <a:bodyPr/>
                    <a:lstStyle/>
                    <a:p>
                      <a:pPr algn="ctr"/>
                      <a:r>
                        <a:rPr lang="en-US" sz="2000" b="1" i="1" u="sng"/>
                        <a:t>Certainly,</a:t>
                      </a:r>
                      <a:r>
                        <a:rPr lang="en-US" sz="2000"/>
                        <a:t> helps leaders, teachers, and students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i="1" u="sng"/>
                        <a:t>Potentially</a:t>
                      </a:r>
                      <a:r>
                        <a:rPr lang="en-US" sz="2000"/>
                        <a:t> helps leaders, teachers, and students</a:t>
                      </a:r>
                    </a:p>
                  </a:txBody>
                  <a:tcPr anchor="ctr"/>
                </a:tc>
                <a:extLst>
                  <a:ext uri="{0D108BD9-81ED-4DB2-BD59-A6C34878D82A}">
                    <a16:rowId xmlns:a16="http://schemas.microsoft.com/office/drawing/2014/main" val="3291842445"/>
                  </a:ext>
                </a:extLst>
              </a:tr>
              <a:tr h="711044">
                <a:tc>
                  <a:txBody>
                    <a:bodyPr/>
                    <a:lstStyle/>
                    <a:p>
                      <a:pPr algn="ctr"/>
                      <a:r>
                        <a:rPr lang="en-US" sz="2000" b="1" i="1" u="sng"/>
                        <a:t>Only</a:t>
                      </a:r>
                      <a:r>
                        <a:rPr lang="en-US" sz="2000" b="0" i="0" u="none"/>
                        <a:t> will occur through </a:t>
                      </a:r>
                      <a:r>
                        <a:rPr lang="en-US" sz="2000" b="1" i="1" u="sng"/>
                        <a:t>deliberate</a:t>
                      </a:r>
                      <a:r>
                        <a:rPr lang="en-US" sz="2000" b="0" i="0" u="none"/>
                        <a:t> actions</a:t>
                      </a:r>
                    </a:p>
                  </a:txBody>
                  <a:tcPr anchor="ctr"/>
                </a:tc>
                <a:tc>
                  <a:txBody>
                    <a:bodyPr/>
                    <a:lstStyle/>
                    <a:p>
                      <a:pPr algn="ctr"/>
                      <a:r>
                        <a:rPr lang="en-US" sz="2000" b="1" i="1" u="sng"/>
                        <a:t>May</a:t>
                      </a:r>
                      <a:r>
                        <a:rPr lang="en-US" sz="2000"/>
                        <a:t> occur through </a:t>
                      </a:r>
                      <a:r>
                        <a:rPr lang="en-US" sz="2000" b="1" i="1" u="sng"/>
                        <a:t>random</a:t>
                      </a:r>
                      <a:r>
                        <a:rPr lang="en-US" sz="2000"/>
                        <a:t> actions</a:t>
                      </a:r>
                    </a:p>
                  </a:txBody>
                  <a:tcPr anchor="ctr"/>
                </a:tc>
                <a:extLst>
                  <a:ext uri="{0D108BD9-81ED-4DB2-BD59-A6C34878D82A}">
                    <a16:rowId xmlns:a16="http://schemas.microsoft.com/office/drawing/2014/main" val="3375691471"/>
                  </a:ext>
                </a:extLst>
              </a:tr>
              <a:tr h="651790">
                <a:tc>
                  <a:txBody>
                    <a:bodyPr/>
                    <a:lstStyle/>
                    <a:p>
                      <a:pPr algn="ctr"/>
                      <a:r>
                        <a:rPr lang="en-US" sz="2000"/>
                        <a:t>Is a </a:t>
                      </a:r>
                      <a:r>
                        <a:rPr lang="en-US" sz="2000" b="1" i="1" u="sng"/>
                        <a:t>continuous, time-agnostic</a:t>
                      </a:r>
                      <a:r>
                        <a:rPr lang="en-US" sz="2000"/>
                        <a:t> process</a:t>
                      </a:r>
                    </a:p>
                  </a:txBody>
                  <a:tcPr anchor="ctr"/>
                </a:tc>
                <a:tc>
                  <a:txBody>
                    <a:bodyPr/>
                    <a:lstStyle/>
                    <a:p>
                      <a:pPr algn="ctr"/>
                      <a:r>
                        <a:rPr lang="en-US" sz="2000"/>
                        <a:t>Is a </a:t>
                      </a:r>
                      <a:r>
                        <a:rPr lang="en-US" sz="2000" b="1" i="1" u="sng"/>
                        <a:t>finite, time-bound</a:t>
                      </a:r>
                      <a:r>
                        <a:rPr lang="en-US" sz="2000"/>
                        <a:t> process</a:t>
                      </a:r>
                    </a:p>
                  </a:txBody>
                  <a:tcPr anchor="ctr"/>
                </a:tc>
                <a:extLst>
                  <a:ext uri="{0D108BD9-81ED-4DB2-BD59-A6C34878D82A}">
                    <a16:rowId xmlns:a16="http://schemas.microsoft.com/office/drawing/2014/main" val="1365028092"/>
                  </a:ext>
                </a:extLst>
              </a:tr>
            </a:tbl>
          </a:graphicData>
        </a:graphic>
      </p:graphicFrame>
      <p:sp>
        <p:nvSpPr>
          <p:cNvPr id="5" name="TextBox 4">
            <a:extLst>
              <a:ext uri="{FF2B5EF4-FFF2-40B4-BE49-F238E27FC236}">
                <a16:creationId xmlns:a16="http://schemas.microsoft.com/office/drawing/2014/main" id="{72502744-A29B-AEFA-577B-36BC331ABBBE}"/>
              </a:ext>
            </a:extLst>
          </p:cNvPr>
          <p:cNvSpPr txBox="1"/>
          <p:nvPr/>
        </p:nvSpPr>
        <p:spPr>
          <a:xfrm>
            <a:off x="1381570" y="1381570"/>
            <a:ext cx="943028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ea typeface="+mn-lt"/>
                <a:cs typeface="+mn-lt"/>
              </a:rPr>
              <a:t>What’s the difference?</a:t>
            </a:r>
            <a:endParaRPr lang="en-US" sz="2800">
              <a:ea typeface="+mn-lt"/>
              <a:cs typeface="+mn-lt"/>
            </a:endParaRPr>
          </a:p>
        </p:txBody>
      </p:sp>
    </p:spTree>
    <p:extLst>
      <p:ext uri="{BB962C8B-B14F-4D97-AF65-F5344CB8AC3E}">
        <p14:creationId xmlns:p14="http://schemas.microsoft.com/office/powerpoint/2010/main" val="1155855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81FA9-4C1F-4E6F-B96C-FA516DC2F7B5}"/>
              </a:ext>
            </a:extLst>
          </p:cNvPr>
          <p:cNvSpPr>
            <a:spLocks noGrp="1"/>
          </p:cNvSpPr>
          <p:nvPr>
            <p:ph type="title"/>
          </p:nvPr>
        </p:nvSpPr>
        <p:spPr>
          <a:xfrm>
            <a:off x="1148828" y="458060"/>
            <a:ext cx="10096959" cy="747579"/>
          </a:xfrm>
        </p:spPr>
        <p:txBody>
          <a:bodyPr/>
          <a:lstStyle/>
          <a:p>
            <a:r>
              <a:rPr lang="en-US">
                <a:ea typeface="ＭＳ Ｐゴシック"/>
                <a:cs typeface="Calibri Light"/>
              </a:rPr>
              <a:t>Exit Criteria: CSI</a:t>
            </a:r>
            <a:endParaRPr lang="en-US"/>
          </a:p>
        </p:txBody>
      </p:sp>
      <p:sp>
        <p:nvSpPr>
          <p:cNvPr id="3" name="Content Placeholder 2">
            <a:extLst>
              <a:ext uri="{FF2B5EF4-FFF2-40B4-BE49-F238E27FC236}">
                <a16:creationId xmlns:a16="http://schemas.microsoft.com/office/drawing/2014/main" id="{E9874AE8-299A-4291-A192-680A38ECBC08}"/>
              </a:ext>
            </a:extLst>
          </p:cNvPr>
          <p:cNvSpPr>
            <a:spLocks noGrp="1"/>
          </p:cNvSpPr>
          <p:nvPr>
            <p:ph type="body" sz="quarter" idx="11"/>
          </p:nvPr>
        </p:nvSpPr>
        <p:spPr>
          <a:xfrm>
            <a:off x="171451" y="1205639"/>
            <a:ext cx="11074336" cy="4598183"/>
          </a:xfrm>
        </p:spPr>
        <p:txBody>
          <a:bodyPr rIns="274320">
            <a:noAutofit/>
          </a:bodyPr>
          <a:lstStyle/>
          <a:p>
            <a:pPr marL="0" indent="0" algn="l">
              <a:spcBef>
                <a:spcPts val="0"/>
              </a:spcBef>
              <a:spcAft>
                <a:spcPts val="600"/>
              </a:spcAft>
              <a:buNone/>
            </a:pPr>
            <a:r>
              <a:rPr lang="en-US" sz="2300" b="0" i="0">
                <a:solidFill>
                  <a:srgbClr val="212529"/>
                </a:solidFill>
                <a:effectLst/>
                <a:latin typeface="+mn-lt"/>
              </a:rPr>
              <a:t>A school in CSI status has the opportunity to exit status every three years when the identification methodology is used to identify a new cohort of schools. A school may exit status if: </a:t>
            </a:r>
          </a:p>
          <a:p>
            <a:pPr lvl="1">
              <a:spcBef>
                <a:spcPts val="0"/>
              </a:spcBef>
              <a:spcAft>
                <a:spcPts val="600"/>
              </a:spcAft>
            </a:pPr>
            <a:r>
              <a:rPr lang="en-US" sz="2300" b="0" i="0">
                <a:solidFill>
                  <a:srgbClr val="212529"/>
                </a:solidFill>
                <a:effectLst/>
                <a:latin typeface="+mn-lt"/>
              </a:rPr>
              <a:t>It no longer has a summative score that is at or below the 5th percentile of Title I schools; and </a:t>
            </a:r>
          </a:p>
          <a:p>
            <a:pPr lvl="1">
              <a:spcBef>
                <a:spcPts val="0"/>
              </a:spcBef>
              <a:spcAft>
                <a:spcPts val="600"/>
              </a:spcAft>
            </a:pPr>
            <a:r>
              <a:rPr lang="en-US" sz="2300" b="0" i="0">
                <a:solidFill>
                  <a:srgbClr val="212529"/>
                </a:solidFill>
                <a:effectLst/>
                <a:latin typeface="+mn-lt"/>
              </a:rPr>
              <a:t>It demonstrates improved student performance on accountability indicators as compared to student performance at the time of identification for comprehensive support and improvement; </a:t>
            </a:r>
          </a:p>
          <a:p>
            <a:pPr lvl="1">
              <a:spcBef>
                <a:spcPts val="0"/>
              </a:spcBef>
              <a:spcAft>
                <a:spcPts val="600"/>
              </a:spcAft>
            </a:pPr>
            <a:r>
              <a:rPr lang="en-US" sz="2300" b="0" i="0">
                <a:solidFill>
                  <a:srgbClr val="212529"/>
                </a:solidFill>
                <a:effectLst/>
                <a:latin typeface="+mn-lt"/>
              </a:rPr>
              <a:t>Its four-year graduation rate is above 67 percent, if a high school; and </a:t>
            </a:r>
          </a:p>
          <a:p>
            <a:pPr lvl="1">
              <a:spcBef>
                <a:spcPts val="0"/>
              </a:spcBef>
              <a:spcAft>
                <a:spcPts val="600"/>
              </a:spcAft>
            </a:pPr>
            <a:r>
              <a:rPr lang="en-US" sz="2300" b="0" i="0">
                <a:solidFill>
                  <a:srgbClr val="212529"/>
                </a:solidFill>
                <a:effectLst/>
                <a:latin typeface="+mn-lt"/>
              </a:rPr>
              <a:t>It successfully implemented its approved comprehensive support and improvement plan as confirmed by NJDOE.</a:t>
            </a:r>
          </a:p>
        </p:txBody>
      </p:sp>
      <p:sp>
        <p:nvSpPr>
          <p:cNvPr id="4" name="Slide Number Placeholder 3">
            <a:extLst>
              <a:ext uri="{FF2B5EF4-FFF2-40B4-BE49-F238E27FC236}">
                <a16:creationId xmlns:a16="http://schemas.microsoft.com/office/drawing/2014/main" id="{E893C574-E250-404E-8046-A4D49434D3A4}"/>
              </a:ext>
            </a:extLst>
          </p:cNvPr>
          <p:cNvSpPr>
            <a:spLocks noGrp="1"/>
          </p:cNvSpPr>
          <p:nvPr>
            <p:ph type="sldNum" sz="quarter" idx="10"/>
          </p:nvPr>
        </p:nvSpPr>
        <p:spPr/>
        <p:txBody>
          <a:bodyPr/>
          <a:lstStyle/>
          <a:p>
            <a:fld id="{A3D1C70C-36A2-44FC-A083-98959550CFF4}" type="slidenum">
              <a:rPr lang="en-US" smtClean="0"/>
              <a:pPr/>
              <a:t>8</a:t>
            </a:fld>
            <a:endParaRPr lang="en-US"/>
          </a:p>
        </p:txBody>
      </p:sp>
      <p:sp>
        <p:nvSpPr>
          <p:cNvPr id="5" name="TextBox 4">
            <a:extLst>
              <a:ext uri="{FF2B5EF4-FFF2-40B4-BE49-F238E27FC236}">
                <a16:creationId xmlns:a16="http://schemas.microsoft.com/office/drawing/2014/main" id="{252CCD74-1332-43F6-8B77-707DC7ADE414}"/>
              </a:ext>
            </a:extLst>
          </p:cNvPr>
          <p:cNvSpPr txBox="1"/>
          <p:nvPr/>
        </p:nvSpPr>
        <p:spPr>
          <a:xfrm>
            <a:off x="2683239" y="6212227"/>
            <a:ext cx="6385810" cy="461665"/>
          </a:xfrm>
          <a:prstGeom prst="rect">
            <a:avLst/>
          </a:prstGeom>
          <a:noFill/>
        </p:spPr>
        <p:txBody>
          <a:bodyPr wrap="square" rtlCol="0">
            <a:spAutoFit/>
          </a:bodyPr>
          <a:lstStyle/>
          <a:p>
            <a:pPr algn="ctr"/>
            <a:r>
              <a:rPr lang="en-US" sz="2400" b="1">
                <a:solidFill>
                  <a:schemeClr val="bg1"/>
                </a:solidFill>
              </a:rPr>
              <a:t>Reference: NJAC 6A:33</a:t>
            </a:r>
          </a:p>
        </p:txBody>
      </p:sp>
    </p:spTree>
    <p:extLst>
      <p:ext uri="{BB962C8B-B14F-4D97-AF65-F5344CB8AC3E}">
        <p14:creationId xmlns:p14="http://schemas.microsoft.com/office/powerpoint/2010/main" val="216263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81FA9-4C1F-4E6F-B96C-FA516DC2F7B5}"/>
              </a:ext>
            </a:extLst>
          </p:cNvPr>
          <p:cNvSpPr>
            <a:spLocks noGrp="1"/>
          </p:cNvSpPr>
          <p:nvPr>
            <p:ph type="title"/>
          </p:nvPr>
        </p:nvSpPr>
        <p:spPr>
          <a:xfrm>
            <a:off x="1159845" y="359272"/>
            <a:ext cx="10096959" cy="747579"/>
          </a:xfrm>
        </p:spPr>
        <p:txBody>
          <a:bodyPr/>
          <a:lstStyle/>
          <a:p>
            <a:r>
              <a:rPr lang="en-US">
                <a:ea typeface="ＭＳ Ｐゴシック"/>
                <a:cs typeface="Calibri Light"/>
              </a:rPr>
              <a:t>Exit Criteria: ATSI</a:t>
            </a:r>
            <a:endParaRPr lang="en-US"/>
          </a:p>
        </p:txBody>
      </p:sp>
      <p:sp>
        <p:nvSpPr>
          <p:cNvPr id="3" name="Content Placeholder 2">
            <a:extLst>
              <a:ext uri="{FF2B5EF4-FFF2-40B4-BE49-F238E27FC236}">
                <a16:creationId xmlns:a16="http://schemas.microsoft.com/office/drawing/2014/main" id="{E9874AE8-299A-4291-A192-680A38ECBC08}"/>
              </a:ext>
            </a:extLst>
          </p:cNvPr>
          <p:cNvSpPr>
            <a:spLocks noGrp="1"/>
          </p:cNvSpPr>
          <p:nvPr>
            <p:ph type="body" sz="quarter" idx="11"/>
          </p:nvPr>
        </p:nvSpPr>
        <p:spPr>
          <a:xfrm>
            <a:off x="171452" y="1222375"/>
            <a:ext cx="11377546" cy="4803775"/>
          </a:xfrm>
        </p:spPr>
        <p:txBody>
          <a:bodyPr rIns="274320">
            <a:noAutofit/>
          </a:bodyPr>
          <a:lstStyle/>
          <a:p>
            <a:pPr marL="0" indent="0" algn="l">
              <a:spcBef>
                <a:spcPts val="0"/>
              </a:spcBef>
              <a:spcAft>
                <a:spcPts val="600"/>
              </a:spcAft>
              <a:buNone/>
            </a:pPr>
            <a:r>
              <a:rPr lang="en-US" sz="2600" b="0" i="0">
                <a:solidFill>
                  <a:srgbClr val="212529"/>
                </a:solidFill>
                <a:effectLst/>
                <a:latin typeface="+mn-lt"/>
              </a:rPr>
              <a:t>A school in ATSI status for low-performing student groups has the opportunity to exit status every three years when the identification methodology is used to identify a new cohort of schools. A school may exit status if:</a:t>
            </a:r>
          </a:p>
          <a:p>
            <a:pPr algn="l">
              <a:spcBef>
                <a:spcPts val="0"/>
              </a:spcBef>
              <a:spcAft>
                <a:spcPts val="600"/>
              </a:spcAft>
              <a:buFont typeface="Arial" panose="020B0604020202020204" pitchFamily="34" charset="0"/>
              <a:buChar char="•"/>
            </a:pPr>
            <a:r>
              <a:rPr lang="en-US" sz="2600" b="0" i="0">
                <a:solidFill>
                  <a:srgbClr val="212529"/>
                </a:solidFill>
                <a:effectLst/>
                <a:latin typeface="+mn-lt"/>
              </a:rPr>
              <a:t>It no longer has a student group with a summative score that is at or below the 5th percentile of Title I schools; and</a:t>
            </a:r>
          </a:p>
          <a:p>
            <a:pPr algn="l">
              <a:spcBef>
                <a:spcPts val="0"/>
              </a:spcBef>
              <a:spcAft>
                <a:spcPts val="600"/>
              </a:spcAft>
              <a:buFont typeface="Arial" panose="020B0604020202020204" pitchFamily="34" charset="0"/>
              <a:buChar char="•"/>
            </a:pPr>
            <a:r>
              <a:rPr lang="en-US" sz="2600" b="0" i="0">
                <a:solidFill>
                  <a:srgbClr val="212529"/>
                </a:solidFill>
                <a:effectLst/>
                <a:latin typeface="+mn-lt"/>
              </a:rPr>
              <a:t>It demonstrates, for the student group for which the school was identified as in need of additional targeted support and improvement, improved student performance on accountability indicators as compared to student performance at the time of identification.</a:t>
            </a:r>
          </a:p>
        </p:txBody>
      </p:sp>
      <p:sp>
        <p:nvSpPr>
          <p:cNvPr id="4" name="Slide Number Placeholder 3">
            <a:extLst>
              <a:ext uri="{FF2B5EF4-FFF2-40B4-BE49-F238E27FC236}">
                <a16:creationId xmlns:a16="http://schemas.microsoft.com/office/drawing/2014/main" id="{E893C574-E250-404E-8046-A4D49434D3A4}"/>
              </a:ext>
            </a:extLst>
          </p:cNvPr>
          <p:cNvSpPr>
            <a:spLocks noGrp="1"/>
          </p:cNvSpPr>
          <p:nvPr>
            <p:ph type="sldNum" sz="quarter" idx="10"/>
          </p:nvPr>
        </p:nvSpPr>
        <p:spPr/>
        <p:txBody>
          <a:bodyPr/>
          <a:lstStyle/>
          <a:p>
            <a:fld id="{A3D1C70C-36A2-44FC-A083-98959550CFF4}" type="slidenum">
              <a:rPr lang="en-US" smtClean="0"/>
              <a:pPr/>
              <a:t>9</a:t>
            </a:fld>
            <a:endParaRPr lang="en-US"/>
          </a:p>
        </p:txBody>
      </p:sp>
      <p:sp>
        <p:nvSpPr>
          <p:cNvPr id="5" name="TextBox 4">
            <a:extLst>
              <a:ext uri="{FF2B5EF4-FFF2-40B4-BE49-F238E27FC236}">
                <a16:creationId xmlns:a16="http://schemas.microsoft.com/office/drawing/2014/main" id="{51E0A6E4-CEE5-8807-5134-6A54EC5F3763}"/>
              </a:ext>
            </a:extLst>
          </p:cNvPr>
          <p:cNvSpPr txBox="1"/>
          <p:nvPr/>
        </p:nvSpPr>
        <p:spPr>
          <a:xfrm>
            <a:off x="2683239" y="6212227"/>
            <a:ext cx="6385810" cy="461665"/>
          </a:xfrm>
          <a:prstGeom prst="rect">
            <a:avLst/>
          </a:prstGeom>
          <a:noFill/>
        </p:spPr>
        <p:txBody>
          <a:bodyPr wrap="square" rtlCol="0">
            <a:spAutoFit/>
          </a:bodyPr>
          <a:lstStyle/>
          <a:p>
            <a:pPr algn="ctr"/>
            <a:r>
              <a:rPr lang="en-US" sz="2400" b="1">
                <a:solidFill>
                  <a:schemeClr val="bg1"/>
                </a:solidFill>
              </a:rPr>
              <a:t>Reference: NJAC 6A:33</a:t>
            </a:r>
          </a:p>
        </p:txBody>
      </p:sp>
    </p:spTree>
    <p:extLst>
      <p:ext uri="{BB962C8B-B14F-4D97-AF65-F5344CB8AC3E}">
        <p14:creationId xmlns:p14="http://schemas.microsoft.com/office/powerpoint/2010/main" val="3785104297"/>
      </p:ext>
    </p:extLst>
  </p:cSld>
  <p:clrMapOvr>
    <a:masterClrMapping/>
  </p:clrMapOvr>
</p:sld>
</file>

<file path=ppt/theme/theme1.xml><?xml version="1.0" encoding="utf-8"?>
<a:theme xmlns:a="http://schemas.openxmlformats.org/drawingml/2006/main" name="NJDOE_TitleSlide">
  <a:themeElements>
    <a:clrScheme name="Custom 4">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Widescreen  -  Read-Only" id="{C59D137A-502B-4AE3-BFA8-EAB911F90DD9}" vid="{EE194C2B-F6A0-4A4D-8AC1-A456BC781591}"/>
    </a:ext>
  </a:extLst>
</a:theme>
</file>

<file path=ppt/theme/theme2.xml><?xml version="1.0" encoding="utf-8"?>
<a:theme xmlns:a="http://schemas.openxmlformats.org/drawingml/2006/main" name="NDJOE_Main">
  <a:themeElements>
    <a:clrScheme name="Custom 5">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0921 (002)  -  Read-Only" id="{58665EE0-0778-4B6A-9B26-9250B8818B72}" vid="{54CFC8EA-E008-44E1-8673-8AAADB6EDDC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9baf7004-a385-44da-a26e-a78e432394d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CDBC90275BB3848B6B366B6D0955763" ma:contentTypeVersion="11" ma:contentTypeDescription="Create a new document." ma:contentTypeScope="" ma:versionID="400d2c0357984e0d75f158b73a991273">
  <xsd:schema xmlns:xsd="http://www.w3.org/2001/XMLSchema" xmlns:xs="http://www.w3.org/2001/XMLSchema" xmlns:p="http://schemas.microsoft.com/office/2006/metadata/properties" xmlns:ns3="9baf7004-a385-44da-a26e-a78e432394d8" xmlns:ns4="0cb49514-646a-4c19-b3ae-5e7d43590eeb" targetNamespace="http://schemas.microsoft.com/office/2006/metadata/properties" ma:root="true" ma:fieldsID="2745c4f1811d680d7613ddcf1a003e4c" ns3:_="" ns4:_="">
    <xsd:import namespace="9baf7004-a385-44da-a26e-a78e432394d8"/>
    <xsd:import namespace="0cb49514-646a-4c19-b3ae-5e7d43590eeb"/>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LengthInSeconds"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af7004-a385-44da-a26e-a78e432394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_activity" ma:index="17" nillable="true" ma:displayName="_activity" ma:hidden="true" ma:internalName="_activity">
      <xsd:simpleType>
        <xsd:restriction base="dms:Note"/>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b49514-646a-4c19-b3ae-5e7d43590ee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3332CA7-765E-4047-A35E-D7D0C2ECFB93}">
  <ds:schemaRefs>
    <ds:schemaRef ds:uri="0cb49514-646a-4c19-b3ae-5e7d43590eeb"/>
    <ds:schemaRef ds:uri="9baf7004-a385-44da-a26e-a78e432394d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CE1C520-B42B-4103-8D2A-AC43FF35380C}">
  <ds:schemaRefs>
    <ds:schemaRef ds:uri="0cb49514-646a-4c19-b3ae-5e7d43590eeb"/>
    <ds:schemaRef ds:uri="9baf7004-a385-44da-a26e-a78e432394d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50808C50-6EA5-4EE4-8365-BB53F443C7C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1912</Words>
  <Application>Microsoft Office PowerPoint</Application>
  <PresentationFormat>Widescreen</PresentationFormat>
  <Paragraphs>248</Paragraphs>
  <Slides>40</Slides>
  <Notes>21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40</vt:i4>
      </vt:variant>
    </vt:vector>
  </HeadingPairs>
  <TitlesOfParts>
    <vt:vector size="48" baseType="lpstr">
      <vt:lpstr>ＭＳ Ｐゴシック</vt:lpstr>
      <vt:lpstr>Arial</vt:lpstr>
      <vt:lpstr>Calibri</vt:lpstr>
      <vt:lpstr>Courier New</vt:lpstr>
      <vt:lpstr>Palatino Linotype</vt:lpstr>
      <vt:lpstr>Wingdings</vt:lpstr>
      <vt:lpstr>NJDOE_TitleSlide</vt:lpstr>
      <vt:lpstr>NDJOE_Main</vt:lpstr>
      <vt:lpstr> Data Literacy Series: Training #3 Progress Monitoring with Short and Long-Term Goals</vt:lpstr>
      <vt:lpstr>Please Review </vt:lpstr>
      <vt:lpstr>Welcome</vt:lpstr>
      <vt:lpstr>School Identifications Under the  NJ ESSA State Plan</vt:lpstr>
      <vt:lpstr>Broad Range of School Partners</vt:lpstr>
      <vt:lpstr>Improving Schools vs. Exiting Status</vt:lpstr>
      <vt:lpstr>Improving vs. Exiting (review)</vt:lpstr>
      <vt:lpstr>Exit Criteria: CSI</vt:lpstr>
      <vt:lpstr>Exit Criteria: ATSI</vt:lpstr>
      <vt:lpstr>Exit Criteria: TSI</vt:lpstr>
      <vt:lpstr>Progress Monitoring 201</vt:lpstr>
      <vt:lpstr>Please Note for our Exiting Schools</vt:lpstr>
      <vt:lpstr> Cycle Data and Review Dates </vt:lpstr>
      <vt:lpstr>Monitor and Adjust Course</vt:lpstr>
      <vt:lpstr>Monitor and Adjust Course</vt:lpstr>
      <vt:lpstr>Quarterly Cycle Reviews</vt:lpstr>
      <vt:lpstr>Staying the Course</vt:lpstr>
      <vt:lpstr>Take Deliberate Action </vt:lpstr>
      <vt:lpstr>Course Correcting </vt:lpstr>
      <vt:lpstr>Review Strategies Listed in the ASP</vt:lpstr>
      <vt:lpstr>ASP: Comprehensive Needs Assessment</vt:lpstr>
      <vt:lpstr>Review Strategies</vt:lpstr>
      <vt:lpstr>Course Correcting</vt:lpstr>
      <vt:lpstr>Break</vt:lpstr>
      <vt:lpstr>Exiting Status: School Leader Discussion</vt:lpstr>
      <vt:lpstr>Pathway to School Improvement</vt:lpstr>
      <vt:lpstr>Levers for School Improvement</vt:lpstr>
      <vt:lpstr>Principal Data Chats</vt:lpstr>
      <vt:lpstr>Cook Exited Status in June 2023</vt:lpstr>
      <vt:lpstr>Data Cleanliness</vt:lpstr>
      <vt:lpstr>Data Cleanliness Campaign</vt:lpstr>
      <vt:lpstr>Why Clean Data?</vt:lpstr>
      <vt:lpstr>Error Reporting</vt:lpstr>
      <vt:lpstr>Error Reporting</vt:lpstr>
      <vt:lpstr>Rubric for Success</vt:lpstr>
      <vt:lpstr>Next Steps</vt:lpstr>
      <vt:lpstr>Next Steps</vt:lpstr>
      <vt:lpstr>Presenter Contact Information</vt:lpstr>
      <vt:lpstr>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Assistance for Exiting Comprehensive Support and Improvement Schools</dc:title>
  <dc:creator>Waddell, Azan</dc:creator>
  <cp:lastModifiedBy>Amutah, Chimaobi</cp:lastModifiedBy>
  <cp:revision>3</cp:revision>
  <cp:lastPrinted>2023-10-25T13:55:06Z</cp:lastPrinted>
  <dcterms:created xsi:type="dcterms:W3CDTF">2023-02-12T16:13:21Z</dcterms:created>
  <dcterms:modified xsi:type="dcterms:W3CDTF">2024-04-11T15:44:40Z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0x0101008CDBC90275BB3848B6B366B6D0955763</vt:lpwstr>
  </property>
</Properties>
</file>